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heme/theme2.xml" ContentType="application/vnd.openxmlformats-officedocument.theme+xml"/>
  <Override PartName="/ppt/tags/tag15.xml" ContentType="application/vnd.openxmlformats-officedocument.presentationml.tags+xml"/>
  <Override PartName="/ppt/notesSlides/notesSlide1.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2.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39"/>
  </p:notesMasterIdLst>
  <p:sldIdLst>
    <p:sldId id="286" r:id="rId5"/>
    <p:sldId id="308" r:id="rId6"/>
    <p:sldId id="315" r:id="rId7"/>
    <p:sldId id="303" r:id="rId8"/>
    <p:sldId id="316" r:id="rId9"/>
    <p:sldId id="327" r:id="rId10"/>
    <p:sldId id="346" r:id="rId11"/>
    <p:sldId id="348" r:id="rId12"/>
    <p:sldId id="350" r:id="rId13"/>
    <p:sldId id="351" r:id="rId14"/>
    <p:sldId id="352" r:id="rId15"/>
    <p:sldId id="345" r:id="rId16"/>
    <p:sldId id="326" r:id="rId17"/>
    <p:sldId id="353" r:id="rId18"/>
    <p:sldId id="354" r:id="rId19"/>
    <p:sldId id="340" r:id="rId20"/>
    <p:sldId id="341" r:id="rId21"/>
    <p:sldId id="306" r:id="rId22"/>
    <p:sldId id="355" r:id="rId23"/>
    <p:sldId id="356" r:id="rId24"/>
    <p:sldId id="357" r:id="rId25"/>
    <p:sldId id="328" r:id="rId26"/>
    <p:sldId id="342" r:id="rId27"/>
    <p:sldId id="343" r:id="rId28"/>
    <p:sldId id="330" r:id="rId29"/>
    <p:sldId id="358" r:id="rId30"/>
    <p:sldId id="359" r:id="rId31"/>
    <p:sldId id="360" r:id="rId32"/>
    <p:sldId id="344" r:id="rId33"/>
    <p:sldId id="361" r:id="rId34"/>
    <p:sldId id="362" r:id="rId35"/>
    <p:sldId id="363" r:id="rId36"/>
    <p:sldId id="338" r:id="rId37"/>
    <p:sldId id="305" r:id="rId38"/>
  </p:sldIdLst>
  <p:sldSz cx="12192000" cy="6858000"/>
  <p:notesSz cx="6858000" cy="9144000"/>
  <p:custDataLst>
    <p:tags r:id="rId4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6565"/>
    <a:srgbClr val="111111"/>
    <a:srgbClr val="757575"/>
    <a:srgbClr val="000000"/>
    <a:srgbClr val="005FF6"/>
    <a:srgbClr val="FFCA00"/>
    <a:srgbClr val="082867"/>
    <a:srgbClr val="3900B6"/>
    <a:srgbClr val="2277CC"/>
    <a:srgbClr val="0028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7" d="100"/>
          <a:sy n="77" d="100"/>
        </p:scale>
        <p:origin x="883"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notesMaster" Target="notesMasters/notes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tags" Target="tags/tag1.xml"/><Relationship Id="rId45"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pril Durrence" userId="2314a7d0-99d3-4144-8a7f-648170c8b7b7" providerId="ADAL" clId="{EAE80DB9-CB43-4440-9E5C-0B0573E509B3}"/>
    <pc:docChg chg="undo custSel modSld sldOrd modMainMaster">
      <pc:chgData name="April Durrence" userId="2314a7d0-99d3-4144-8a7f-648170c8b7b7" providerId="ADAL" clId="{EAE80DB9-CB43-4440-9E5C-0B0573E509B3}" dt="2026-07-16T19:47:00.563" v="159" actId="1076"/>
      <pc:docMkLst>
        <pc:docMk/>
      </pc:docMkLst>
      <pc:sldChg chg="addSp modSp">
        <pc:chgData name="April Durrence" userId="2314a7d0-99d3-4144-8a7f-648170c8b7b7" providerId="ADAL" clId="{EAE80DB9-CB43-4440-9E5C-0B0573E509B3}" dt="2026-07-08T16:30:56.358" v="9"/>
        <pc:sldMkLst>
          <pc:docMk/>
          <pc:sldMk cId="1965423336" sldId="327"/>
        </pc:sldMkLst>
        <pc:spChg chg="add mod">
          <ac:chgData name="April Durrence" userId="2314a7d0-99d3-4144-8a7f-648170c8b7b7" providerId="ADAL" clId="{EAE80DB9-CB43-4440-9E5C-0B0573E509B3}" dt="2026-07-08T16:30:38.176" v="8"/>
          <ac:spMkLst>
            <pc:docMk/>
            <pc:sldMk cId="1965423336" sldId="327"/>
            <ac:spMk id="10" creationId="{4EA98878-9AF0-E95F-529F-C3FC469D4F95}"/>
          </ac:spMkLst>
        </pc:spChg>
        <pc:cxnChg chg="add mod">
          <ac:chgData name="April Durrence" userId="2314a7d0-99d3-4144-8a7f-648170c8b7b7" providerId="ADAL" clId="{EAE80DB9-CB43-4440-9E5C-0B0573E509B3}" dt="2026-07-08T16:30:56.358" v="9"/>
          <ac:cxnSpMkLst>
            <pc:docMk/>
            <pc:sldMk cId="1965423336" sldId="327"/>
            <ac:cxnSpMk id="11" creationId="{836ED45C-8BB5-0024-A71B-FA9E25B8E1F3}"/>
          </ac:cxnSpMkLst>
        </pc:cxnChg>
      </pc:sldChg>
      <pc:sldChg chg="modSp">
        <pc:chgData name="April Durrence" userId="2314a7d0-99d3-4144-8a7f-648170c8b7b7" providerId="ADAL" clId="{EAE80DB9-CB43-4440-9E5C-0B0573E509B3}" dt="2026-07-08T19:23:36.506" v="70"/>
        <pc:sldMkLst>
          <pc:docMk/>
          <pc:sldMk cId="3070051462" sldId="340"/>
        </pc:sldMkLst>
        <pc:spChg chg="mod">
          <ac:chgData name="April Durrence" userId="2314a7d0-99d3-4144-8a7f-648170c8b7b7" providerId="ADAL" clId="{EAE80DB9-CB43-4440-9E5C-0B0573E509B3}" dt="2026-07-08T19:23:36.506" v="70"/>
          <ac:spMkLst>
            <pc:docMk/>
            <pc:sldMk cId="3070051462" sldId="340"/>
            <ac:spMk id="4" creationId="{DF2A1C24-1D5A-177F-96A1-6D5329C11186}"/>
          </ac:spMkLst>
        </pc:spChg>
      </pc:sldChg>
      <pc:sldChg chg="modSp">
        <pc:chgData name="April Durrence" userId="2314a7d0-99d3-4144-8a7f-648170c8b7b7" providerId="ADAL" clId="{EAE80DB9-CB43-4440-9E5C-0B0573E509B3}" dt="2026-07-08T19:21:47.495" v="69"/>
        <pc:sldMkLst>
          <pc:docMk/>
          <pc:sldMk cId="3741027374" sldId="341"/>
        </pc:sldMkLst>
        <pc:spChg chg="mod">
          <ac:chgData name="April Durrence" userId="2314a7d0-99d3-4144-8a7f-648170c8b7b7" providerId="ADAL" clId="{EAE80DB9-CB43-4440-9E5C-0B0573E509B3}" dt="2026-07-08T19:21:47.495" v="69"/>
          <ac:spMkLst>
            <pc:docMk/>
            <pc:sldMk cId="3741027374" sldId="341"/>
            <ac:spMk id="4" creationId="{FA29F349-ECA9-3CA1-1AF4-0189B24BFE3A}"/>
          </ac:spMkLst>
        </pc:spChg>
      </pc:sldChg>
      <pc:sldChg chg="modSp mod">
        <pc:chgData name="April Durrence" userId="2314a7d0-99d3-4144-8a7f-648170c8b7b7" providerId="ADAL" clId="{EAE80DB9-CB43-4440-9E5C-0B0573E509B3}" dt="2026-07-15T13:49:48.689" v="133" actId="962"/>
        <pc:sldMkLst>
          <pc:docMk/>
          <pc:sldMk cId="3956422644" sldId="344"/>
        </pc:sldMkLst>
        <pc:picChg chg="mod">
          <ac:chgData name="April Durrence" userId="2314a7d0-99d3-4144-8a7f-648170c8b7b7" providerId="ADAL" clId="{EAE80DB9-CB43-4440-9E5C-0B0573E509B3}" dt="2026-07-15T13:49:48.689" v="133" actId="962"/>
          <ac:picMkLst>
            <pc:docMk/>
            <pc:sldMk cId="3956422644" sldId="344"/>
            <ac:picMk id="5" creationId="{DA3CE777-599D-F4DC-FA04-9D3C56ADB6E1}"/>
          </ac:picMkLst>
        </pc:picChg>
      </pc:sldChg>
      <pc:sldChg chg="delSp modSp">
        <pc:chgData name="April Durrence" userId="2314a7d0-99d3-4144-8a7f-648170c8b7b7" providerId="ADAL" clId="{EAE80DB9-CB43-4440-9E5C-0B0573E509B3}" dt="2026-07-08T18:29:55.676" v="45" actId="478"/>
        <pc:sldMkLst>
          <pc:docMk/>
          <pc:sldMk cId="600984271" sldId="345"/>
        </pc:sldMkLst>
        <pc:spChg chg="mod">
          <ac:chgData name="April Durrence" userId="2314a7d0-99d3-4144-8a7f-648170c8b7b7" providerId="ADAL" clId="{EAE80DB9-CB43-4440-9E5C-0B0573E509B3}" dt="2026-07-08T18:11:56.515" v="29"/>
          <ac:spMkLst>
            <pc:docMk/>
            <pc:sldMk cId="600984271" sldId="345"/>
            <ac:spMk id="13" creationId="{18178876-0D5A-27D2-752A-BEE30BB48D41}"/>
          </ac:spMkLst>
        </pc:spChg>
        <pc:picChg chg="mod">
          <ac:chgData name="April Durrence" userId="2314a7d0-99d3-4144-8a7f-648170c8b7b7" providerId="ADAL" clId="{EAE80DB9-CB43-4440-9E5C-0B0573E509B3}" dt="2026-07-08T18:29:09.144" v="35" actId="962"/>
          <ac:picMkLst>
            <pc:docMk/>
            <pc:sldMk cId="600984271" sldId="345"/>
            <ac:picMk id="16" creationId="{A4133398-F000-A6F6-4A38-DF13A2F6D3D9}"/>
          </ac:picMkLst>
        </pc:picChg>
      </pc:sldChg>
      <pc:sldChg chg="modSp mod">
        <pc:chgData name="April Durrence" userId="2314a7d0-99d3-4144-8a7f-648170c8b7b7" providerId="ADAL" clId="{EAE80DB9-CB43-4440-9E5C-0B0573E509B3}" dt="2026-07-15T14:05:12.345" v="146" actId="1076"/>
        <pc:sldMkLst>
          <pc:docMk/>
          <pc:sldMk cId="1908090639" sldId="348"/>
        </pc:sldMkLst>
        <pc:spChg chg="mod">
          <ac:chgData name="April Durrence" userId="2314a7d0-99d3-4144-8a7f-648170c8b7b7" providerId="ADAL" clId="{EAE80DB9-CB43-4440-9E5C-0B0573E509B3}" dt="2026-07-15T14:05:12.345" v="146" actId="1076"/>
          <ac:spMkLst>
            <pc:docMk/>
            <pc:sldMk cId="1908090639" sldId="348"/>
            <ac:spMk id="13" creationId="{1167E5C7-906A-DBB7-AACE-D8424141B010}"/>
          </ac:spMkLst>
        </pc:spChg>
        <pc:picChg chg="mod">
          <ac:chgData name="April Durrence" userId="2314a7d0-99d3-4144-8a7f-648170c8b7b7" providerId="ADAL" clId="{EAE80DB9-CB43-4440-9E5C-0B0573E509B3}" dt="2026-07-15T14:04:23.837" v="139" actId="1076"/>
          <ac:picMkLst>
            <pc:docMk/>
            <pc:sldMk cId="1908090639" sldId="348"/>
            <ac:picMk id="19" creationId="{91BDF557-D2E0-ADE8-C8A6-23861881430D}"/>
          </ac:picMkLst>
        </pc:picChg>
      </pc:sldChg>
      <pc:sldChg chg="modSp mod">
        <pc:chgData name="April Durrence" userId="2314a7d0-99d3-4144-8a7f-648170c8b7b7" providerId="ADAL" clId="{EAE80DB9-CB43-4440-9E5C-0B0573E509B3}" dt="2026-07-15T14:05:07.336" v="145" actId="1076"/>
        <pc:sldMkLst>
          <pc:docMk/>
          <pc:sldMk cId="2918909722" sldId="350"/>
        </pc:sldMkLst>
        <pc:spChg chg="mod">
          <ac:chgData name="April Durrence" userId="2314a7d0-99d3-4144-8a7f-648170c8b7b7" providerId="ADAL" clId="{EAE80DB9-CB43-4440-9E5C-0B0573E509B3}" dt="2026-07-15T14:05:07.336" v="145" actId="1076"/>
          <ac:spMkLst>
            <pc:docMk/>
            <pc:sldMk cId="2918909722" sldId="350"/>
            <ac:spMk id="13" creationId="{18AA4FFF-9A7D-E4C3-28F9-87BEEF02CE1B}"/>
          </ac:spMkLst>
        </pc:spChg>
        <pc:picChg chg="mod">
          <ac:chgData name="April Durrence" userId="2314a7d0-99d3-4144-8a7f-648170c8b7b7" providerId="ADAL" clId="{EAE80DB9-CB43-4440-9E5C-0B0573E509B3}" dt="2026-07-15T14:04:47.644" v="143" actId="1076"/>
          <ac:picMkLst>
            <pc:docMk/>
            <pc:sldMk cId="2918909722" sldId="350"/>
            <ac:picMk id="21" creationId="{0AEC76B1-372E-8960-7299-355F5BC878E0}"/>
          </ac:picMkLst>
        </pc:picChg>
      </pc:sldChg>
      <pc:sldChg chg="modSp mod">
        <pc:chgData name="April Durrence" userId="2314a7d0-99d3-4144-8a7f-648170c8b7b7" providerId="ADAL" clId="{EAE80DB9-CB43-4440-9E5C-0B0573E509B3}" dt="2026-07-15T15:57:45.008" v="150" actId="948"/>
        <pc:sldMkLst>
          <pc:docMk/>
          <pc:sldMk cId="2780360237" sldId="351"/>
        </pc:sldMkLst>
        <pc:spChg chg="mod">
          <ac:chgData name="April Durrence" userId="2314a7d0-99d3-4144-8a7f-648170c8b7b7" providerId="ADAL" clId="{EAE80DB9-CB43-4440-9E5C-0B0573E509B3}" dt="2026-07-15T15:57:45.008" v="150" actId="948"/>
          <ac:spMkLst>
            <pc:docMk/>
            <pc:sldMk cId="2780360237" sldId="351"/>
            <ac:spMk id="13" creationId="{789725CA-45C9-90A9-41B9-BE8ED34E7D03}"/>
          </ac:spMkLst>
        </pc:spChg>
        <pc:picChg chg="mod">
          <ac:chgData name="April Durrence" userId="2314a7d0-99d3-4144-8a7f-648170c8b7b7" providerId="ADAL" clId="{EAE80DB9-CB43-4440-9E5C-0B0573E509B3}" dt="2026-07-15T14:03:52.984" v="135" actId="1076"/>
          <ac:picMkLst>
            <pc:docMk/>
            <pc:sldMk cId="2780360237" sldId="351"/>
            <ac:picMk id="5" creationId="{5D8C04CE-50A3-6380-B399-B98083A3B49F}"/>
          </ac:picMkLst>
        </pc:picChg>
      </pc:sldChg>
      <pc:sldChg chg="delSp modSp ord">
        <pc:chgData name="April Durrence" userId="2314a7d0-99d3-4144-8a7f-648170c8b7b7" providerId="ADAL" clId="{EAE80DB9-CB43-4440-9E5C-0B0573E509B3}" dt="2026-07-08T18:30:55.557" v="52" actId="478"/>
        <pc:sldMkLst>
          <pc:docMk/>
          <pc:sldMk cId="991668135" sldId="352"/>
        </pc:sldMkLst>
        <pc:spChg chg="mod">
          <ac:chgData name="April Durrence" userId="2314a7d0-99d3-4144-8a7f-648170c8b7b7" providerId="ADAL" clId="{EAE80DB9-CB43-4440-9E5C-0B0573E509B3}" dt="2026-07-08T17:44:51.973" v="13"/>
          <ac:spMkLst>
            <pc:docMk/>
            <pc:sldMk cId="991668135" sldId="352"/>
            <ac:spMk id="13" creationId="{9FAF0595-6627-3C79-36B4-827B42F969E1}"/>
          </ac:spMkLst>
        </pc:spChg>
      </pc:sldChg>
      <pc:sldChg chg="modSp">
        <pc:chgData name="April Durrence" userId="2314a7d0-99d3-4144-8a7f-648170c8b7b7" providerId="ADAL" clId="{EAE80DB9-CB43-4440-9E5C-0B0573E509B3}" dt="2026-07-08T18:46:01.356" v="65"/>
        <pc:sldMkLst>
          <pc:docMk/>
          <pc:sldMk cId="3289643750" sldId="353"/>
        </pc:sldMkLst>
        <pc:spChg chg="mod">
          <ac:chgData name="April Durrence" userId="2314a7d0-99d3-4144-8a7f-648170c8b7b7" providerId="ADAL" clId="{EAE80DB9-CB43-4440-9E5C-0B0573E509B3}" dt="2026-07-08T18:39:39.678" v="54"/>
          <ac:spMkLst>
            <pc:docMk/>
            <pc:sldMk cId="3289643750" sldId="353"/>
            <ac:spMk id="2" creationId="{2F90E411-0EF8-3961-08EE-31B536D35E3C}"/>
          </ac:spMkLst>
        </pc:spChg>
        <pc:graphicFrameChg chg="mod">
          <ac:chgData name="April Durrence" userId="2314a7d0-99d3-4144-8a7f-648170c8b7b7" providerId="ADAL" clId="{EAE80DB9-CB43-4440-9E5C-0B0573E509B3}" dt="2026-07-08T18:46:01.356" v="65"/>
          <ac:graphicFrameMkLst>
            <pc:docMk/>
            <pc:sldMk cId="3289643750" sldId="353"/>
            <ac:graphicFrameMk id="6" creationId="{5E0FA123-34C3-4D85-853D-0C078489BDAA}"/>
          </ac:graphicFrameMkLst>
        </pc:graphicFrameChg>
      </pc:sldChg>
      <pc:sldChg chg="modSp mod">
        <pc:chgData name="April Durrence" userId="2314a7d0-99d3-4144-8a7f-648170c8b7b7" providerId="ADAL" clId="{EAE80DB9-CB43-4440-9E5C-0B0573E509B3}" dt="2026-07-15T20:22:28.413" v="153" actId="20577"/>
        <pc:sldMkLst>
          <pc:docMk/>
          <pc:sldMk cId="746782724" sldId="354"/>
        </pc:sldMkLst>
        <pc:spChg chg="mod">
          <ac:chgData name="April Durrence" userId="2314a7d0-99d3-4144-8a7f-648170c8b7b7" providerId="ADAL" clId="{EAE80DB9-CB43-4440-9E5C-0B0573E509B3}" dt="2026-07-08T18:51:30.587" v="66"/>
          <ac:spMkLst>
            <pc:docMk/>
            <pc:sldMk cId="746782724" sldId="354"/>
            <ac:spMk id="2" creationId="{BA59B08A-F397-444A-75A5-D4FB8AC43D06}"/>
          </ac:spMkLst>
        </pc:spChg>
        <pc:spChg chg="mod">
          <ac:chgData name="April Durrence" userId="2314a7d0-99d3-4144-8a7f-648170c8b7b7" providerId="ADAL" clId="{EAE80DB9-CB43-4440-9E5C-0B0573E509B3}" dt="2026-07-15T20:22:28.413" v="153" actId="20577"/>
          <ac:spMkLst>
            <pc:docMk/>
            <pc:sldMk cId="746782724" sldId="354"/>
            <ac:spMk id="3" creationId="{6107CCC4-CCDE-3DE1-443A-7928BC2B2EE0}"/>
          </ac:spMkLst>
        </pc:spChg>
      </pc:sldChg>
      <pc:sldChg chg="modSp ord">
        <pc:chgData name="April Durrence" userId="2314a7d0-99d3-4144-8a7f-648170c8b7b7" providerId="ADAL" clId="{EAE80DB9-CB43-4440-9E5C-0B0573E509B3}" dt="2026-07-08T19:35:50.489" v="72"/>
        <pc:sldMkLst>
          <pc:docMk/>
          <pc:sldMk cId="784588884" sldId="355"/>
        </pc:sldMkLst>
        <pc:spChg chg="mod">
          <ac:chgData name="April Durrence" userId="2314a7d0-99d3-4144-8a7f-648170c8b7b7" providerId="ADAL" clId="{EAE80DB9-CB43-4440-9E5C-0B0573E509B3}" dt="2026-07-08T19:35:50.489" v="72"/>
          <ac:spMkLst>
            <pc:docMk/>
            <pc:sldMk cId="784588884" sldId="355"/>
            <ac:spMk id="2" creationId="{72DF5A9C-8EAF-7536-082C-50ED2B52DD9F}"/>
          </ac:spMkLst>
        </pc:spChg>
      </pc:sldChg>
      <pc:sldChg chg="modSp mod">
        <pc:chgData name="April Durrence" userId="2314a7d0-99d3-4144-8a7f-648170c8b7b7" providerId="ADAL" clId="{EAE80DB9-CB43-4440-9E5C-0B0573E509B3}" dt="2026-07-16T19:29:40.210" v="154" actId="403"/>
        <pc:sldMkLst>
          <pc:docMk/>
          <pc:sldMk cId="2753770473" sldId="356"/>
        </pc:sldMkLst>
        <pc:spChg chg="mod">
          <ac:chgData name="April Durrence" userId="2314a7d0-99d3-4144-8a7f-648170c8b7b7" providerId="ADAL" clId="{EAE80DB9-CB43-4440-9E5C-0B0573E509B3}" dt="2026-07-16T19:29:40.210" v="154" actId="403"/>
          <ac:spMkLst>
            <pc:docMk/>
            <pc:sldMk cId="2753770473" sldId="356"/>
            <ac:spMk id="3" creationId="{7F49D993-C96C-42CD-8368-01737C5886F8}"/>
          </ac:spMkLst>
        </pc:spChg>
      </pc:sldChg>
      <pc:sldChg chg="modSp mod">
        <pc:chgData name="April Durrence" userId="2314a7d0-99d3-4144-8a7f-648170c8b7b7" providerId="ADAL" clId="{EAE80DB9-CB43-4440-9E5C-0B0573E509B3}" dt="2026-07-16T19:47:00.563" v="159" actId="1076"/>
        <pc:sldMkLst>
          <pc:docMk/>
          <pc:sldMk cId="2652668559" sldId="357"/>
        </pc:sldMkLst>
        <pc:graphicFrameChg chg="mod modGraphic">
          <ac:chgData name="April Durrence" userId="2314a7d0-99d3-4144-8a7f-648170c8b7b7" providerId="ADAL" clId="{EAE80DB9-CB43-4440-9E5C-0B0573E509B3}" dt="2026-07-16T19:47:00.563" v="159" actId="1076"/>
          <ac:graphicFrameMkLst>
            <pc:docMk/>
            <pc:sldMk cId="2652668559" sldId="357"/>
            <ac:graphicFrameMk id="5" creationId="{C4C2324D-5588-BD18-A518-F698521527EC}"/>
          </ac:graphicFrameMkLst>
        </pc:graphicFrameChg>
      </pc:sldChg>
      <pc:sldChg chg="ord">
        <pc:chgData name="April Durrence" userId="2314a7d0-99d3-4144-8a7f-648170c8b7b7" providerId="ADAL" clId="{EAE80DB9-CB43-4440-9E5C-0B0573E509B3}" dt="2026-07-08T20:30:09.171" v="81"/>
        <pc:sldMkLst>
          <pc:docMk/>
          <pc:sldMk cId="2637681349" sldId="360"/>
        </pc:sldMkLst>
      </pc:sldChg>
      <pc:sldChg chg="modSp">
        <pc:chgData name="April Durrence" userId="2314a7d0-99d3-4144-8a7f-648170c8b7b7" providerId="ADAL" clId="{EAE80DB9-CB43-4440-9E5C-0B0573E509B3}" dt="2026-07-08T20:53:58.055" v="111"/>
        <pc:sldMkLst>
          <pc:docMk/>
          <pc:sldMk cId="1481850429" sldId="361"/>
        </pc:sldMkLst>
        <pc:graphicFrameChg chg="mod">
          <ac:chgData name="April Durrence" userId="2314a7d0-99d3-4144-8a7f-648170c8b7b7" providerId="ADAL" clId="{EAE80DB9-CB43-4440-9E5C-0B0573E509B3}" dt="2026-07-08T20:53:58.055" v="111"/>
          <ac:graphicFrameMkLst>
            <pc:docMk/>
            <pc:sldMk cId="1481850429" sldId="361"/>
            <ac:graphicFrameMk id="5" creationId="{6D832449-FEEA-DA79-C5DA-663F7E45D3A5}"/>
          </ac:graphicFrameMkLst>
        </pc:graphicFrameChg>
      </pc:sldChg>
      <pc:sldChg chg="modSp">
        <pc:chgData name="April Durrence" userId="2314a7d0-99d3-4144-8a7f-648170c8b7b7" providerId="ADAL" clId="{EAE80DB9-CB43-4440-9E5C-0B0573E509B3}" dt="2026-07-08T21:02:31.273" v="127"/>
        <pc:sldMkLst>
          <pc:docMk/>
          <pc:sldMk cId="4077287398" sldId="362"/>
        </pc:sldMkLst>
        <pc:graphicFrameChg chg="mod">
          <ac:chgData name="April Durrence" userId="2314a7d0-99d3-4144-8a7f-648170c8b7b7" providerId="ADAL" clId="{EAE80DB9-CB43-4440-9E5C-0B0573E509B3}" dt="2026-07-08T21:02:31.273" v="127"/>
          <ac:graphicFrameMkLst>
            <pc:docMk/>
            <pc:sldMk cId="4077287398" sldId="362"/>
            <ac:graphicFrameMk id="5" creationId="{790C2FD0-6A54-D60A-3D2A-A4DA1B8D1731}"/>
          </ac:graphicFrameMkLst>
        </pc:graphicFrameChg>
      </pc:sldChg>
      <pc:sldChg chg="ord">
        <pc:chgData name="April Durrence" userId="2314a7d0-99d3-4144-8a7f-648170c8b7b7" providerId="ADAL" clId="{EAE80DB9-CB43-4440-9E5C-0B0573E509B3}" dt="2026-07-08T21:21:23.007" v="128"/>
        <pc:sldMkLst>
          <pc:docMk/>
          <pc:sldMk cId="4113194286" sldId="363"/>
        </pc:sldMkLst>
      </pc:sldChg>
      <pc:sldMasterChg chg="modSldLayout">
        <pc:chgData name="April Durrence" userId="2314a7d0-99d3-4144-8a7f-648170c8b7b7" providerId="ADAL" clId="{EAE80DB9-CB43-4440-9E5C-0B0573E509B3}" dt="2026-07-08T16:03:32.011" v="6"/>
        <pc:sldMasterMkLst>
          <pc:docMk/>
          <pc:sldMasterMk cId="2432556055" sldId="2147483648"/>
        </pc:sldMasterMkLst>
        <pc:sldLayoutChg chg="addSp modSp">
          <pc:chgData name="April Durrence" userId="2314a7d0-99d3-4144-8a7f-648170c8b7b7" providerId="ADAL" clId="{EAE80DB9-CB43-4440-9E5C-0B0573E509B3}" dt="2026-07-08T16:03:17.865" v="3"/>
          <pc:sldLayoutMkLst>
            <pc:docMk/>
            <pc:sldMasterMk cId="2432556055" sldId="2147483648"/>
            <pc:sldLayoutMk cId="2796313052" sldId="2147483652"/>
          </pc:sldLayoutMkLst>
          <pc:cxnChg chg="add mod">
            <ac:chgData name="April Durrence" userId="2314a7d0-99d3-4144-8a7f-648170c8b7b7" providerId="ADAL" clId="{EAE80DB9-CB43-4440-9E5C-0B0573E509B3}" dt="2026-07-08T16:03:17.865" v="3"/>
            <ac:cxnSpMkLst>
              <pc:docMk/>
              <pc:sldMasterMk cId="2432556055" sldId="2147483648"/>
              <pc:sldLayoutMk cId="2796313052" sldId="2147483652"/>
              <ac:cxnSpMk id="5" creationId="{27E7C44F-3E2F-223B-BBE2-2D1E8E12FE89}"/>
            </ac:cxnSpMkLst>
          </pc:cxnChg>
        </pc:sldLayoutChg>
        <pc:sldLayoutChg chg="addSp modSp">
          <pc:chgData name="April Durrence" userId="2314a7d0-99d3-4144-8a7f-648170c8b7b7" providerId="ADAL" clId="{EAE80DB9-CB43-4440-9E5C-0B0573E509B3}" dt="2026-07-08T16:03:21.256" v="4"/>
          <pc:sldLayoutMkLst>
            <pc:docMk/>
            <pc:sldMasterMk cId="2432556055" sldId="2147483648"/>
            <pc:sldLayoutMk cId="3063431217" sldId="2147483653"/>
          </pc:sldLayoutMkLst>
          <pc:cxnChg chg="add mod">
            <ac:chgData name="April Durrence" userId="2314a7d0-99d3-4144-8a7f-648170c8b7b7" providerId="ADAL" clId="{EAE80DB9-CB43-4440-9E5C-0B0573E509B3}" dt="2026-07-08T16:03:21.256" v="4"/>
            <ac:cxnSpMkLst>
              <pc:docMk/>
              <pc:sldMasterMk cId="2432556055" sldId="2147483648"/>
              <pc:sldLayoutMk cId="3063431217" sldId="2147483653"/>
              <ac:cxnSpMk id="7" creationId="{33540FE0-F4C7-291B-8FFA-352C8A3E8EF6}"/>
            </ac:cxnSpMkLst>
          </pc:cxnChg>
        </pc:sldLayoutChg>
        <pc:sldLayoutChg chg="addSp modSp">
          <pc:chgData name="April Durrence" userId="2314a7d0-99d3-4144-8a7f-648170c8b7b7" providerId="ADAL" clId="{EAE80DB9-CB43-4440-9E5C-0B0573E509B3}" dt="2026-07-08T16:03:11.545" v="2"/>
          <pc:sldLayoutMkLst>
            <pc:docMk/>
            <pc:sldMasterMk cId="2432556055" sldId="2147483648"/>
            <pc:sldLayoutMk cId="1515309424" sldId="2147483654"/>
          </pc:sldLayoutMkLst>
          <pc:cxnChg chg="add mod">
            <ac:chgData name="April Durrence" userId="2314a7d0-99d3-4144-8a7f-648170c8b7b7" providerId="ADAL" clId="{EAE80DB9-CB43-4440-9E5C-0B0573E509B3}" dt="2026-07-08T16:03:11.545" v="2"/>
            <ac:cxnSpMkLst>
              <pc:docMk/>
              <pc:sldMasterMk cId="2432556055" sldId="2147483648"/>
              <pc:sldLayoutMk cId="1515309424" sldId="2147483654"/>
              <ac:cxnSpMk id="3" creationId="{23060ED2-D66C-E44A-BE24-064233022413}"/>
            </ac:cxnSpMkLst>
          </pc:cxnChg>
        </pc:sldLayoutChg>
        <pc:sldLayoutChg chg="addSp modSp">
          <pc:chgData name="April Durrence" userId="2314a7d0-99d3-4144-8a7f-648170c8b7b7" providerId="ADAL" clId="{EAE80DB9-CB43-4440-9E5C-0B0573E509B3}" dt="2026-07-08T16:03:32.011" v="6"/>
          <pc:sldLayoutMkLst>
            <pc:docMk/>
            <pc:sldMasterMk cId="2432556055" sldId="2147483648"/>
            <pc:sldLayoutMk cId="1922764910" sldId="2147483656"/>
          </pc:sldLayoutMkLst>
          <pc:cxnChg chg="add mod">
            <ac:chgData name="April Durrence" userId="2314a7d0-99d3-4144-8a7f-648170c8b7b7" providerId="ADAL" clId="{EAE80DB9-CB43-4440-9E5C-0B0573E509B3}" dt="2026-07-08T16:03:32.011" v="6"/>
            <ac:cxnSpMkLst>
              <pc:docMk/>
              <pc:sldMasterMk cId="2432556055" sldId="2147483648"/>
              <pc:sldLayoutMk cId="1922764910" sldId="2147483656"/>
              <ac:cxnSpMk id="4" creationId="{81277BA8-8894-5FE5-FF05-DC95D058191F}"/>
            </ac:cxnSpMkLst>
          </pc:cxnChg>
        </pc:sldLayoutChg>
        <pc:sldLayoutChg chg="addSp modSp">
          <pc:chgData name="April Durrence" userId="2314a7d0-99d3-4144-8a7f-648170c8b7b7" providerId="ADAL" clId="{EAE80DB9-CB43-4440-9E5C-0B0573E509B3}" dt="2026-07-08T15:46:00.382" v="0"/>
          <pc:sldLayoutMkLst>
            <pc:docMk/>
            <pc:sldMasterMk cId="2432556055" sldId="2147483648"/>
            <pc:sldLayoutMk cId="1206426735" sldId="2147483659"/>
          </pc:sldLayoutMkLst>
          <pc:cxnChg chg="add mod">
            <ac:chgData name="April Durrence" userId="2314a7d0-99d3-4144-8a7f-648170c8b7b7" providerId="ADAL" clId="{EAE80DB9-CB43-4440-9E5C-0B0573E509B3}" dt="2026-07-08T15:46:00.382" v="0"/>
            <ac:cxnSpMkLst>
              <pc:docMk/>
              <pc:sldMasterMk cId="2432556055" sldId="2147483648"/>
              <pc:sldLayoutMk cId="1206426735" sldId="2147483659"/>
              <ac:cxnSpMk id="4" creationId="{DEF52539-695B-09CB-5BD0-EC7E9C3A034B}"/>
            </ac:cxnSpMkLst>
          </pc:cxnChg>
        </pc:sldLayoutChg>
        <pc:sldLayoutChg chg="addSp modSp">
          <pc:chgData name="April Durrence" userId="2314a7d0-99d3-4144-8a7f-648170c8b7b7" providerId="ADAL" clId="{EAE80DB9-CB43-4440-9E5C-0B0573E509B3}" dt="2026-07-08T16:03:26.281" v="5"/>
          <pc:sldLayoutMkLst>
            <pc:docMk/>
            <pc:sldMasterMk cId="2432556055" sldId="2147483648"/>
            <pc:sldLayoutMk cId="1058889647" sldId="2147483661"/>
          </pc:sldLayoutMkLst>
          <pc:cxnChg chg="add mod">
            <ac:chgData name="April Durrence" userId="2314a7d0-99d3-4144-8a7f-648170c8b7b7" providerId="ADAL" clId="{EAE80DB9-CB43-4440-9E5C-0B0573E509B3}" dt="2026-07-08T16:03:26.281" v="5"/>
            <ac:cxnSpMkLst>
              <pc:docMk/>
              <pc:sldMasterMk cId="2432556055" sldId="2147483648"/>
              <pc:sldLayoutMk cId="1058889647" sldId="2147483661"/>
              <ac:cxnSpMk id="5" creationId="{B507E26B-929B-B423-59ED-36566D911834}"/>
            </ac:cxnSpMkLst>
          </pc:cxnChg>
        </pc:sldLayoutChg>
        <pc:sldLayoutChg chg="addSp modSp">
          <pc:chgData name="April Durrence" userId="2314a7d0-99d3-4144-8a7f-648170c8b7b7" providerId="ADAL" clId="{EAE80DB9-CB43-4440-9E5C-0B0573E509B3}" dt="2026-07-08T15:47:45.050" v="1"/>
          <pc:sldLayoutMkLst>
            <pc:docMk/>
            <pc:sldMasterMk cId="2432556055" sldId="2147483648"/>
            <pc:sldLayoutMk cId="4161094072" sldId="2147483663"/>
          </pc:sldLayoutMkLst>
          <pc:cxnChg chg="add mod">
            <ac:chgData name="April Durrence" userId="2314a7d0-99d3-4144-8a7f-648170c8b7b7" providerId="ADAL" clId="{EAE80DB9-CB43-4440-9E5C-0B0573E509B3}" dt="2026-07-08T15:47:45.050" v="1"/>
            <ac:cxnSpMkLst>
              <pc:docMk/>
              <pc:sldMasterMk cId="2432556055" sldId="2147483648"/>
              <pc:sldLayoutMk cId="4161094072" sldId="2147483663"/>
              <ac:cxnSpMk id="3" creationId="{A6649097-BA28-B9F2-FC23-1E6E945B12A8}"/>
            </ac:cxnSpMkLst>
          </pc:cxn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38F423-D214-49CC-B9CF-CE9C18182A88}" type="datetimeFigureOut">
              <a:rPr lang="en-US" smtClean="0"/>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EEC135-0D00-467E-B054-E8B2FAB748BF}" type="slidenum">
              <a:rPr lang="en-US" smtClean="0"/>
              <a:t>‹#›</a:t>
            </a:fld>
            <a:endParaRPr lang="en-US"/>
          </a:p>
        </p:txBody>
      </p:sp>
    </p:spTree>
    <p:extLst>
      <p:ext uri="{BB962C8B-B14F-4D97-AF65-F5344CB8AC3E}">
        <p14:creationId xmlns:p14="http://schemas.microsoft.com/office/powerpoint/2010/main" val="30869252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EC135-0D00-467E-B054-E8B2FAB748BF}" type="slidenum">
              <a:rPr lang="en-US" smtClean="0"/>
              <a:t>1</a:t>
            </a:fld>
            <a:endParaRPr lang="en-US"/>
          </a:p>
        </p:txBody>
      </p:sp>
    </p:spTree>
    <p:extLst>
      <p:ext uri="{BB962C8B-B14F-4D97-AF65-F5344CB8AC3E}">
        <p14:creationId xmlns:p14="http://schemas.microsoft.com/office/powerpoint/2010/main" val="1954555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7EEC135-0D00-467E-B054-E8B2FAB748BF}" type="slidenum">
              <a:rPr lang="en-US" smtClean="0"/>
              <a:t>16</a:t>
            </a:fld>
            <a:endParaRPr lang="en-US"/>
          </a:p>
        </p:txBody>
      </p:sp>
    </p:spTree>
    <p:extLst>
      <p:ext uri="{BB962C8B-B14F-4D97-AF65-F5344CB8AC3E}">
        <p14:creationId xmlns:p14="http://schemas.microsoft.com/office/powerpoint/2010/main" val="31012273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C670D9F-02CC-8EA8-14D9-B6C63EC3065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003272" y="5835651"/>
            <a:ext cx="3074428" cy="914399"/>
          </a:xfrm>
          <a:prstGeom prst="rect">
            <a:avLst/>
          </a:prstGeom>
        </p:spPr>
      </p:pic>
      <p:sp>
        <p:nvSpPr>
          <p:cNvPr id="2" name="Title 1">
            <a:extLst>
              <a:ext uri="{FF2B5EF4-FFF2-40B4-BE49-F238E27FC236}">
                <a16:creationId xmlns:a16="http://schemas.microsoft.com/office/drawing/2014/main" id="{980B0F2A-8D49-0293-CB04-7204ED63AC60}"/>
              </a:ext>
            </a:extLst>
          </p:cNvPr>
          <p:cNvSpPr>
            <a:spLocks noGrp="1"/>
          </p:cNvSpPr>
          <p:nvPr>
            <p:ph type="ctrTitle"/>
          </p:nvPr>
        </p:nvSpPr>
        <p:spPr>
          <a:xfrm>
            <a:off x="1524000" y="1122363"/>
            <a:ext cx="9144000"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19B8FBC5-848A-7BEE-8D40-C0213E71013C}"/>
              </a:ext>
            </a:extLst>
          </p:cNvPr>
          <p:cNvSpPr>
            <a:spLocks noGrp="1"/>
          </p:cNvSpPr>
          <p:nvPr>
            <p:ph type="subTitle" idx="1"/>
          </p:nvPr>
        </p:nvSpPr>
        <p:spPr>
          <a:xfrm>
            <a:off x="1524000" y="3602038"/>
            <a:ext cx="9144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4">
            <a:extLst>
              <a:ext uri="{FF2B5EF4-FFF2-40B4-BE49-F238E27FC236}">
                <a16:creationId xmlns:a16="http://schemas.microsoft.com/office/drawing/2014/main" id="{9D1A8BDD-CB14-D179-545C-99D4C655074F}"/>
              </a:ext>
            </a:extLst>
          </p:cNvPr>
          <p:cNvSpPr>
            <a:spLocks noGrp="1"/>
          </p:cNvSpPr>
          <p:nvPr>
            <p:ph type="sldNum" sz="quarter" idx="10"/>
          </p:nvPr>
        </p:nvSpPr>
        <p:spPr/>
        <p:txBody>
          <a:bodyPr/>
          <a:lstStyle>
            <a:lvl1pPr>
              <a:defRPr>
                <a:solidFill>
                  <a:schemeClr val="bg1"/>
                </a:solidFill>
              </a:defRPr>
            </a:lvl1pPr>
          </a:lstStyle>
          <a:p>
            <a:fld id="{3E93FFCE-3932-4DE9-B639-79A716969F42}" type="slidenum">
              <a:rPr lang="en-US" smtClean="0"/>
              <a:pPr/>
              <a:t>‹#›</a:t>
            </a:fld>
            <a:endParaRPr lang="en-US">
              <a:solidFill>
                <a:schemeClr val="bg1"/>
              </a:solidFill>
            </a:endParaRPr>
          </a:p>
        </p:txBody>
      </p:sp>
      <p:cxnSp>
        <p:nvCxnSpPr>
          <p:cNvPr id="4" name="Straight Connector 3">
            <a:extLst>
              <a:ext uri="{FF2B5EF4-FFF2-40B4-BE49-F238E27FC236}">
                <a16:creationId xmlns:a16="http://schemas.microsoft.com/office/drawing/2014/main" id="{DEF52539-695B-09CB-5BD0-EC7E9C3A034B}"/>
              </a:ext>
              <a:ext uri="{C183D7F6-B498-43B3-948B-1728B52AA6E4}">
                <adec:decorative xmlns:adec="http://schemas.microsoft.com/office/drawing/2017/decorative" val="1"/>
              </a:ext>
            </a:extLst>
          </p:cNvPr>
          <p:cNvCxnSpPr>
            <a:cxnSpLocks/>
          </p:cNvCxnSpPr>
          <p:nvPr userDrawn="1"/>
        </p:nvCxnSpPr>
        <p:spPr>
          <a:xfrm>
            <a:off x="975360" y="3543808"/>
            <a:ext cx="10241280" cy="18288"/>
          </a:xfrm>
          <a:prstGeom prst="line">
            <a:avLst/>
          </a:prstGeom>
        </p:spPr>
        <p:style>
          <a:lnRef idx="2">
            <a:schemeClr val="accent4"/>
          </a:lnRef>
          <a:fillRef idx="0">
            <a:schemeClr val="accent4"/>
          </a:fillRef>
          <a:effectRef idx="1">
            <a:schemeClr val="accent4"/>
          </a:effectRef>
          <a:fontRef idx="minor">
            <a:schemeClr val="tx1"/>
          </a:fontRef>
        </p:style>
      </p:cxnSp>
    </p:spTree>
    <p:custDataLst>
      <p:tags r:id="rId1"/>
    </p:custDataLst>
    <p:extLst>
      <p:ext uri="{BB962C8B-B14F-4D97-AF65-F5344CB8AC3E}">
        <p14:creationId xmlns:p14="http://schemas.microsoft.com/office/powerpoint/2010/main" val="1206426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8B8FE-4186-1A17-3F10-4134190B81CA}"/>
              </a:ext>
            </a:extLst>
          </p:cNvPr>
          <p:cNvSpPr>
            <a:spLocks noGrp="1"/>
          </p:cNvSpPr>
          <p:nvPr>
            <p:ph type="title"/>
          </p:nvPr>
        </p:nvSpPr>
        <p:spPr>
          <a:xfrm>
            <a:off x="1" y="0"/>
            <a:ext cx="4360862" cy="1847273"/>
          </a:xfrm>
        </p:spPr>
        <p:txBody>
          <a:bodyPr anchor="ctr">
            <a:normAutofit/>
          </a:bodyPr>
          <a:lstStyle>
            <a:lvl1pPr>
              <a:defRPr sz="3600" b="1"/>
            </a:lvl1pPr>
          </a:lstStyle>
          <a:p>
            <a:r>
              <a:rPr lang="en-US"/>
              <a:t>Click to edit Master title style</a:t>
            </a:r>
          </a:p>
        </p:txBody>
      </p:sp>
      <p:sp>
        <p:nvSpPr>
          <p:cNvPr id="4" name="Text Placeholder 3">
            <a:extLst>
              <a:ext uri="{FF2B5EF4-FFF2-40B4-BE49-F238E27FC236}">
                <a16:creationId xmlns:a16="http://schemas.microsoft.com/office/drawing/2014/main" id="{FD69D074-7150-1B2F-0E6A-73C060E6DFEF}"/>
              </a:ext>
            </a:extLst>
          </p:cNvPr>
          <p:cNvSpPr>
            <a:spLocks noGrp="1"/>
          </p:cNvSpPr>
          <p:nvPr>
            <p:ph type="body" sz="half" idx="2"/>
          </p:nvPr>
        </p:nvSpPr>
        <p:spPr>
          <a:xfrm>
            <a:off x="1" y="1847273"/>
            <a:ext cx="4360861" cy="5010727"/>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a:extLst>
              <a:ext uri="{FF2B5EF4-FFF2-40B4-BE49-F238E27FC236}">
                <a16:creationId xmlns:a16="http://schemas.microsoft.com/office/drawing/2014/main" id="{C35F7FD2-7798-D122-17C3-BBCBCEAED6A0}"/>
              </a:ext>
            </a:extLst>
          </p:cNvPr>
          <p:cNvSpPr>
            <a:spLocks noGrp="1"/>
          </p:cNvSpPr>
          <p:nvPr>
            <p:ph type="pic" idx="1"/>
          </p:nvPr>
        </p:nvSpPr>
        <p:spPr>
          <a:xfrm>
            <a:off x="4360862" y="0"/>
            <a:ext cx="7831137"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Slide Number Placeholder 4">
            <a:extLst>
              <a:ext uri="{FF2B5EF4-FFF2-40B4-BE49-F238E27FC236}">
                <a16:creationId xmlns:a16="http://schemas.microsoft.com/office/drawing/2014/main" id="{1F377011-A098-427E-EB15-EDA890D9A12E}"/>
              </a:ext>
            </a:extLst>
          </p:cNvPr>
          <p:cNvSpPr>
            <a:spLocks noGrp="1"/>
          </p:cNvSpPr>
          <p:nvPr>
            <p:ph type="sldNum" sz="quarter" idx="10"/>
          </p:nvPr>
        </p:nvSpPr>
        <p:spPr/>
        <p:txBody>
          <a:bodyPr/>
          <a:lstStyle/>
          <a:p>
            <a:pPr algn="l"/>
            <a:fld id="{3E93FFCE-3932-4DE9-B639-79A716969F42}" type="slidenum">
              <a:rPr lang="en-US" smtClean="0"/>
              <a:pPr algn="l"/>
              <a:t>‹#›</a:t>
            </a:fld>
            <a:endParaRPr lang="en-US"/>
          </a:p>
        </p:txBody>
      </p:sp>
      <p:pic>
        <p:nvPicPr>
          <p:cNvPr id="8" name="Picture 7">
            <a:extLst>
              <a:ext uri="{FF2B5EF4-FFF2-40B4-BE49-F238E27FC236}">
                <a16:creationId xmlns:a16="http://schemas.microsoft.com/office/drawing/2014/main" id="{7B115DF4-EA9F-9E37-7514-C48D231E4608}"/>
              </a:ext>
            </a:extLst>
          </p:cNvPr>
          <p:cNvPicPr>
            <a:picLocks noChangeAspect="1"/>
          </p:cNvPicPr>
          <p:nvPr userDrawn="1"/>
        </p:nvPicPr>
        <p:blipFill>
          <a:blip r:embed="rId3">
            <a:extLst>
              <a:ext uri="{28A0092B-C50C-407E-A947-70E740481C1C}">
                <a14:useLocalDpi xmlns:a14="http://schemas.microsoft.com/office/drawing/2010/main" val="0"/>
              </a:ext>
            </a:extLst>
          </a:blip>
          <a:srcRect t="13780" b="11362"/>
          <a:stretch>
            <a:fillRect/>
          </a:stretch>
        </p:blipFill>
        <p:spPr>
          <a:xfrm>
            <a:off x="10591800" y="6146800"/>
            <a:ext cx="1600200" cy="711200"/>
          </a:xfrm>
          <a:prstGeom prst="rect">
            <a:avLst/>
          </a:prstGeom>
        </p:spPr>
      </p:pic>
    </p:spTree>
    <p:custDataLst>
      <p:tags r:id="rId1"/>
    </p:custDataLst>
    <p:extLst>
      <p:ext uri="{BB962C8B-B14F-4D97-AF65-F5344CB8AC3E}">
        <p14:creationId xmlns:p14="http://schemas.microsoft.com/office/powerpoint/2010/main" val="3133537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potlight">
    <p:bg>
      <p:bgPr>
        <a:solidFill>
          <a:srgbClr val="002868"/>
        </a:solidFill>
        <a:effectLst/>
      </p:bgPr>
    </p:bg>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B908C2FF-B6EF-3C2B-0EE9-4077B54FD295}"/>
              </a:ext>
              <a:ext uri="{C183D7F6-B498-43B3-948B-1728B52AA6E4}">
                <adec:decorative xmlns:adec="http://schemas.microsoft.com/office/drawing/2017/decorative" val="1"/>
              </a:ext>
            </a:extLst>
          </p:cNvPr>
          <p:cNvSpPr/>
          <p:nvPr userDrawn="1"/>
        </p:nvSpPr>
        <p:spPr>
          <a:xfrm>
            <a:off x="2209799" y="-457200"/>
            <a:ext cx="7772400" cy="7772400"/>
          </a:xfrm>
          <a:prstGeom prst="ellipse">
            <a:avLst/>
          </a:prstGeom>
          <a:solidFill>
            <a:schemeClr val="tx1"/>
          </a:solidFill>
          <a:ln w="177800">
            <a:solidFill>
              <a:srgbClr val="FFCA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DCEE2295-4E5B-9CE0-DB05-30B07399B989}"/>
              </a:ext>
            </a:extLst>
          </p:cNvPr>
          <p:cNvSpPr>
            <a:spLocks noGrp="1"/>
          </p:cNvSpPr>
          <p:nvPr>
            <p:ph sz="quarter" idx="13"/>
          </p:nvPr>
        </p:nvSpPr>
        <p:spPr>
          <a:xfrm>
            <a:off x="2933699" y="1331912"/>
            <a:ext cx="6324600" cy="41941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A0DB30F2-51F0-BE5C-0440-27CFF9585180}"/>
              </a:ext>
            </a:extLst>
          </p:cNvPr>
          <p:cNvSpPr>
            <a:spLocks noGrp="1"/>
          </p:cNvSpPr>
          <p:nvPr>
            <p:ph type="sldNum" sz="quarter" idx="14"/>
          </p:nvPr>
        </p:nvSpPr>
        <p:spPr/>
        <p:txBody>
          <a:bodyPr/>
          <a:lstStyle>
            <a:lvl1pPr>
              <a:defRPr>
                <a:solidFill>
                  <a:schemeClr val="tx1"/>
                </a:solidFill>
              </a:defRPr>
            </a:lvl1pPr>
          </a:lstStyle>
          <a:p>
            <a:fld id="{3E93FFCE-3932-4DE9-B639-79A716969F42}" type="slidenum">
              <a:rPr lang="en-US" smtClean="0"/>
              <a:pPr/>
              <a:t>‹#›</a:t>
            </a:fld>
            <a:endParaRPr lang="en-US">
              <a:solidFill>
                <a:schemeClr val="tx1"/>
              </a:solidFill>
            </a:endParaRPr>
          </a:p>
        </p:txBody>
      </p:sp>
      <p:pic>
        <p:nvPicPr>
          <p:cNvPr id="8" name="Picture 7">
            <a:extLst>
              <a:ext uri="{FF2B5EF4-FFF2-40B4-BE49-F238E27FC236}">
                <a16:creationId xmlns:a16="http://schemas.microsoft.com/office/drawing/2014/main" id="{E3326AB8-2CB1-3947-5F19-8DFB0C010A8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477500" y="6274117"/>
            <a:ext cx="1600200" cy="475933"/>
          </a:xfrm>
          <a:prstGeom prst="rect">
            <a:avLst/>
          </a:prstGeom>
        </p:spPr>
      </p:pic>
      <p:sp>
        <p:nvSpPr>
          <p:cNvPr id="3" name="Title 2">
            <a:extLst>
              <a:ext uri="{FF2B5EF4-FFF2-40B4-BE49-F238E27FC236}">
                <a16:creationId xmlns:a16="http://schemas.microsoft.com/office/drawing/2014/main" id="{02AE4896-C130-22F6-3771-AF7D81DCBC0D}"/>
              </a:ext>
            </a:extLst>
          </p:cNvPr>
          <p:cNvSpPr>
            <a:spLocks noGrp="1"/>
          </p:cNvSpPr>
          <p:nvPr>
            <p:ph type="title"/>
          </p:nvPr>
        </p:nvSpPr>
        <p:spPr>
          <a:xfrm>
            <a:off x="0" y="-715992"/>
            <a:ext cx="10316837" cy="685800"/>
          </a:xfrm>
        </p:spPr>
        <p:txBody>
          <a:bodyPr>
            <a:normAutofit/>
          </a:bodyPr>
          <a:lstStyle>
            <a:lvl1pPr>
              <a:defRPr sz="3600">
                <a:solidFill>
                  <a:schemeClr val="bg1"/>
                </a:solidFill>
              </a:defRPr>
            </a:lvl1pPr>
          </a:lstStyle>
          <a:p>
            <a:r>
              <a:rPr lang="en-US" dirty="0"/>
              <a:t>Click to edit Master title style</a:t>
            </a:r>
          </a:p>
        </p:txBody>
      </p:sp>
    </p:spTree>
    <p:custDataLst>
      <p:tags r:id="rId1"/>
    </p:custDataLst>
    <p:extLst>
      <p:ext uri="{BB962C8B-B14F-4D97-AF65-F5344CB8AC3E}">
        <p14:creationId xmlns:p14="http://schemas.microsoft.com/office/powerpoint/2010/main" val="2630527470"/>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B160C8-2A81-ED51-757E-08B670FB4418}"/>
              </a:ext>
            </a:extLst>
          </p:cNvPr>
          <p:cNvSpPr>
            <a:spLocks noGrp="1"/>
          </p:cNvSpPr>
          <p:nvPr>
            <p:ph type="sldNum" sz="quarter" idx="10"/>
          </p:nvPr>
        </p:nvSpPr>
        <p:spPr/>
        <p:txBody>
          <a:bodyPr/>
          <a:lstStyle/>
          <a:p>
            <a:pPr algn="l"/>
            <a:fld id="{3E93FFCE-3932-4DE9-B639-79A716969F42}" type="slidenum">
              <a:rPr lang="en-US" smtClean="0"/>
              <a:pPr algn="l"/>
              <a:t>‹#›</a:t>
            </a:fld>
            <a:endParaRPr lang="en-US"/>
          </a:p>
        </p:txBody>
      </p:sp>
      <p:sp>
        <p:nvSpPr>
          <p:cNvPr id="3" name="Title 2">
            <a:extLst>
              <a:ext uri="{FF2B5EF4-FFF2-40B4-BE49-F238E27FC236}">
                <a16:creationId xmlns:a16="http://schemas.microsoft.com/office/drawing/2014/main" id="{F5DE8905-FF0D-C63F-F252-BFA956AABEBD}"/>
              </a:ext>
            </a:extLst>
          </p:cNvPr>
          <p:cNvSpPr>
            <a:spLocks noGrp="1"/>
          </p:cNvSpPr>
          <p:nvPr>
            <p:ph type="title"/>
          </p:nvPr>
        </p:nvSpPr>
        <p:spPr>
          <a:xfrm>
            <a:off x="0" y="-747578"/>
            <a:ext cx="9969347" cy="685800"/>
          </a:xfrm>
        </p:spPr>
        <p:txBody>
          <a:bodyPr>
            <a:normAutofit/>
          </a:bodyPr>
          <a:lstStyle>
            <a:lvl1pPr>
              <a:defRPr sz="4000"/>
            </a:lvl1pPr>
          </a:lstStyle>
          <a:p>
            <a:r>
              <a:rPr lang="en-US"/>
              <a:t>Click to edit Master title style</a:t>
            </a:r>
          </a:p>
        </p:txBody>
      </p:sp>
      <p:pic>
        <p:nvPicPr>
          <p:cNvPr id="6" name="Picture 5">
            <a:extLst>
              <a:ext uri="{FF2B5EF4-FFF2-40B4-BE49-F238E27FC236}">
                <a16:creationId xmlns:a16="http://schemas.microsoft.com/office/drawing/2014/main" id="{8538DE58-BD8B-1E71-401A-ACD3814AFA69}"/>
              </a:ext>
            </a:extLst>
          </p:cNvPr>
          <p:cNvPicPr>
            <a:picLocks noChangeAspect="1"/>
          </p:cNvPicPr>
          <p:nvPr userDrawn="1"/>
        </p:nvPicPr>
        <p:blipFill>
          <a:blip r:embed="rId3">
            <a:extLst>
              <a:ext uri="{28A0092B-C50C-407E-A947-70E740481C1C}">
                <a14:useLocalDpi xmlns:a14="http://schemas.microsoft.com/office/drawing/2010/main" val="0"/>
              </a:ext>
            </a:extLst>
          </a:blip>
          <a:srcRect t="13780" b="11362"/>
          <a:stretch>
            <a:fillRect/>
          </a:stretch>
        </p:blipFill>
        <p:spPr>
          <a:xfrm>
            <a:off x="10591800" y="6146800"/>
            <a:ext cx="1600200" cy="711200"/>
          </a:xfrm>
          <a:prstGeom prst="rect">
            <a:avLst/>
          </a:prstGeom>
        </p:spPr>
      </p:pic>
    </p:spTree>
    <p:custDataLst>
      <p:tags r:id="rId1"/>
    </p:custDataLst>
    <p:extLst>
      <p:ext uri="{BB962C8B-B14F-4D97-AF65-F5344CB8AC3E}">
        <p14:creationId xmlns:p14="http://schemas.microsoft.com/office/powerpoint/2010/main" val="2623228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B1A9166-E97E-4F4F-14D1-20EF3D62B3C3}"/>
              </a:ext>
            </a:extLst>
          </p:cNvPr>
          <p:cNvSpPr/>
          <p:nvPr userDrawn="1"/>
        </p:nvSpPr>
        <p:spPr>
          <a:xfrm>
            <a:off x="0" y="4444180"/>
            <a:ext cx="12207240" cy="2413820"/>
          </a:xfrm>
          <a:prstGeom prst="rect">
            <a:avLst/>
          </a:prstGeom>
          <a:blipFill>
            <a:blip r:embed="rId3"/>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6A7734-AB4D-6CB9-8D66-7B3FFF7D25CD}"/>
              </a:ext>
            </a:extLst>
          </p:cNvPr>
          <p:cNvSpPr>
            <a:spLocks noGrp="1"/>
          </p:cNvSpPr>
          <p:nvPr>
            <p:ph type="title"/>
          </p:nvPr>
        </p:nvSpPr>
        <p:spPr>
          <a:xfrm>
            <a:off x="563995" y="1442172"/>
            <a:ext cx="11258549" cy="2852737"/>
          </a:xfrm>
        </p:spPr>
        <p:txBody>
          <a:bodyPr anchor="b">
            <a:normAutofit/>
          </a:bodyPr>
          <a:lstStyle>
            <a:lvl1pPr>
              <a:defRPr sz="4000" b="1"/>
            </a:lvl1pPr>
          </a:lstStyle>
          <a:p>
            <a:r>
              <a:rPr lang="en-US" dirty="0"/>
              <a:t>Click to edit Master title style</a:t>
            </a:r>
          </a:p>
        </p:txBody>
      </p:sp>
      <p:sp>
        <p:nvSpPr>
          <p:cNvPr id="4" name="Subtitle 2">
            <a:extLst>
              <a:ext uri="{FF2B5EF4-FFF2-40B4-BE49-F238E27FC236}">
                <a16:creationId xmlns:a16="http://schemas.microsoft.com/office/drawing/2014/main" id="{821C487C-A018-D478-D211-3D9E20078148}"/>
              </a:ext>
            </a:extLst>
          </p:cNvPr>
          <p:cNvSpPr>
            <a:spLocks noGrp="1"/>
          </p:cNvSpPr>
          <p:nvPr>
            <p:ph type="subTitle" idx="13"/>
          </p:nvPr>
        </p:nvSpPr>
        <p:spPr>
          <a:xfrm>
            <a:off x="563996" y="4516602"/>
            <a:ext cx="11258548" cy="158923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Slide Number Placeholder 6">
            <a:extLst>
              <a:ext uri="{FF2B5EF4-FFF2-40B4-BE49-F238E27FC236}">
                <a16:creationId xmlns:a16="http://schemas.microsoft.com/office/drawing/2014/main" id="{CBA8BCA8-6FB1-7EFF-843E-83FF946133D0}"/>
              </a:ext>
            </a:extLst>
          </p:cNvPr>
          <p:cNvSpPr>
            <a:spLocks noGrp="1"/>
          </p:cNvSpPr>
          <p:nvPr>
            <p:ph type="sldNum" sz="quarter" idx="14"/>
          </p:nvPr>
        </p:nvSpPr>
        <p:spPr/>
        <p:txBody>
          <a:bodyPr/>
          <a:lstStyle>
            <a:lvl1pPr>
              <a:defRPr>
                <a:solidFill>
                  <a:schemeClr val="bg1"/>
                </a:solidFill>
              </a:defRPr>
            </a:lvl1pPr>
          </a:lstStyle>
          <a:p>
            <a:fld id="{3E93FFCE-3932-4DE9-B639-79A716969F42}" type="slidenum">
              <a:rPr lang="en-US" smtClean="0"/>
              <a:pPr/>
              <a:t>‹#›</a:t>
            </a:fld>
            <a:endParaRPr lang="en-US">
              <a:solidFill>
                <a:schemeClr val="bg1"/>
              </a:solidFill>
            </a:endParaRPr>
          </a:p>
        </p:txBody>
      </p:sp>
      <p:pic>
        <p:nvPicPr>
          <p:cNvPr id="5" name="Picture 4">
            <a:extLst>
              <a:ext uri="{FF2B5EF4-FFF2-40B4-BE49-F238E27FC236}">
                <a16:creationId xmlns:a16="http://schemas.microsoft.com/office/drawing/2014/main" id="{BC512203-1EEE-382C-E23F-0825182C65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477500" y="6274117"/>
            <a:ext cx="1600200" cy="475933"/>
          </a:xfrm>
          <a:prstGeom prst="rect">
            <a:avLst/>
          </a:prstGeom>
        </p:spPr>
      </p:pic>
      <p:cxnSp>
        <p:nvCxnSpPr>
          <p:cNvPr id="3" name="Straight Connector 2">
            <a:extLst>
              <a:ext uri="{FF2B5EF4-FFF2-40B4-BE49-F238E27FC236}">
                <a16:creationId xmlns:a16="http://schemas.microsoft.com/office/drawing/2014/main" id="{3A119338-F4CB-21A6-6B81-3D881D043457}"/>
              </a:ext>
            </a:extLst>
          </p:cNvPr>
          <p:cNvCxnSpPr>
            <a:cxnSpLocks/>
          </p:cNvCxnSpPr>
          <p:nvPr userDrawn="1"/>
        </p:nvCxnSpPr>
        <p:spPr>
          <a:xfrm>
            <a:off x="0" y="4480560"/>
            <a:ext cx="12207240" cy="0"/>
          </a:xfrm>
          <a:prstGeom prst="line">
            <a:avLst/>
          </a:prstGeom>
          <a:ln w="88900">
            <a:solidFill>
              <a:srgbClr val="FFCA00"/>
            </a:solidFill>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334865856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4F741-FFDD-2050-0F5C-602100E88BBB}"/>
              </a:ext>
            </a:extLst>
          </p:cNvPr>
          <p:cNvSpPr>
            <a:spLocks noGrp="1"/>
          </p:cNvSpPr>
          <p:nvPr>
            <p:ph type="title"/>
          </p:nvPr>
        </p:nvSpPr>
        <p:spPr>
          <a:xfrm>
            <a:off x="415635" y="365126"/>
            <a:ext cx="11351491" cy="914400"/>
          </a:xfrm>
        </p:spPr>
        <p:txBody>
          <a:bodyPr>
            <a:normAutofit/>
          </a:bodyPr>
          <a:lstStyle>
            <a:lvl1pPr>
              <a:defRPr sz="3600" b="1"/>
            </a:lvl1pPr>
          </a:lstStyle>
          <a:p>
            <a:r>
              <a:rPr lang="en-US" dirty="0"/>
              <a:t>Click to edit Master title style</a:t>
            </a:r>
          </a:p>
        </p:txBody>
      </p:sp>
      <p:sp>
        <p:nvSpPr>
          <p:cNvPr id="6" name="Slide Number Placeholder 5">
            <a:extLst>
              <a:ext uri="{FF2B5EF4-FFF2-40B4-BE49-F238E27FC236}">
                <a16:creationId xmlns:a16="http://schemas.microsoft.com/office/drawing/2014/main" id="{6F5F2131-3851-666E-4726-AC99F6192073}"/>
              </a:ext>
            </a:extLst>
          </p:cNvPr>
          <p:cNvSpPr>
            <a:spLocks noGrp="1"/>
          </p:cNvSpPr>
          <p:nvPr>
            <p:ph type="sldNum" sz="quarter" idx="14"/>
          </p:nvPr>
        </p:nvSpPr>
        <p:spPr/>
        <p:txBody>
          <a:bodyPr/>
          <a:lstStyle/>
          <a:p>
            <a:pPr algn="l"/>
            <a:fld id="{3E93FFCE-3932-4DE9-B639-79A716969F42}" type="slidenum">
              <a:rPr lang="en-US" smtClean="0"/>
              <a:pPr algn="l"/>
              <a:t>‹#›</a:t>
            </a:fld>
            <a:endParaRPr lang="en-US"/>
          </a:p>
        </p:txBody>
      </p:sp>
      <p:sp>
        <p:nvSpPr>
          <p:cNvPr id="9" name="Content Placeholder 8">
            <a:extLst>
              <a:ext uri="{FF2B5EF4-FFF2-40B4-BE49-F238E27FC236}">
                <a16:creationId xmlns:a16="http://schemas.microsoft.com/office/drawing/2014/main" id="{1D64D853-768E-5AE0-5B1F-F249BCBB0178}"/>
              </a:ext>
            </a:extLst>
          </p:cNvPr>
          <p:cNvSpPr>
            <a:spLocks noGrp="1"/>
          </p:cNvSpPr>
          <p:nvPr>
            <p:ph sz="quarter" idx="15"/>
          </p:nvPr>
        </p:nvSpPr>
        <p:spPr>
          <a:xfrm>
            <a:off x="415925" y="1428750"/>
            <a:ext cx="11350625" cy="4956175"/>
          </a:xfrm>
        </p:spPr>
        <p:txBody>
          <a:bodyPr/>
          <a:lstStyle/>
          <a:p>
            <a:pPr lvl="0"/>
            <a:r>
              <a:rPr lang="en-US"/>
              <a:t>Click to edit Master text styles</a:t>
            </a:r>
          </a:p>
        </p:txBody>
      </p:sp>
      <p:pic>
        <p:nvPicPr>
          <p:cNvPr id="4" name="Picture 3">
            <a:extLst>
              <a:ext uri="{FF2B5EF4-FFF2-40B4-BE49-F238E27FC236}">
                <a16:creationId xmlns:a16="http://schemas.microsoft.com/office/drawing/2014/main" id="{6862B2F6-9B0E-A92A-3CAC-954E7F2F5C82}"/>
              </a:ext>
            </a:extLst>
          </p:cNvPr>
          <p:cNvPicPr>
            <a:picLocks noChangeAspect="1"/>
          </p:cNvPicPr>
          <p:nvPr userDrawn="1"/>
        </p:nvPicPr>
        <p:blipFill>
          <a:blip r:embed="rId3">
            <a:extLst>
              <a:ext uri="{28A0092B-C50C-407E-A947-70E740481C1C}">
                <a14:useLocalDpi xmlns:a14="http://schemas.microsoft.com/office/drawing/2010/main" val="0"/>
              </a:ext>
            </a:extLst>
          </a:blip>
          <a:srcRect t="13780" b="11362"/>
          <a:stretch>
            <a:fillRect/>
          </a:stretch>
        </p:blipFill>
        <p:spPr>
          <a:xfrm>
            <a:off x="10591800" y="6146800"/>
            <a:ext cx="1600200" cy="711200"/>
          </a:xfrm>
          <a:prstGeom prst="rect">
            <a:avLst/>
          </a:prstGeom>
        </p:spPr>
      </p:pic>
      <p:cxnSp>
        <p:nvCxnSpPr>
          <p:cNvPr id="3" name="Straight Connector 2">
            <a:extLst>
              <a:ext uri="{FF2B5EF4-FFF2-40B4-BE49-F238E27FC236}">
                <a16:creationId xmlns:a16="http://schemas.microsoft.com/office/drawing/2014/main" id="{A6649097-BA28-B9F2-FC23-1E6E945B12A8}"/>
              </a:ext>
              <a:ext uri="{C183D7F6-B498-43B3-948B-1728B52AA6E4}">
                <adec:decorative xmlns:adec="http://schemas.microsoft.com/office/drawing/2017/decorative" val="1"/>
              </a:ext>
            </a:extLst>
          </p:cNvPr>
          <p:cNvCxnSpPr/>
          <p:nvPr userDrawn="1"/>
        </p:nvCxnSpPr>
        <p:spPr>
          <a:xfrm>
            <a:off x="422148" y="1122210"/>
            <a:ext cx="11347704" cy="0"/>
          </a:xfrm>
          <a:prstGeom prst="line">
            <a:avLst/>
          </a:prstGeom>
        </p:spPr>
        <p:style>
          <a:lnRef idx="2">
            <a:schemeClr val="accent4"/>
          </a:lnRef>
          <a:fillRef idx="0">
            <a:schemeClr val="accent4"/>
          </a:fillRef>
          <a:effectRef idx="1">
            <a:schemeClr val="accent4"/>
          </a:effectRef>
          <a:fontRef idx="minor">
            <a:schemeClr val="tx1"/>
          </a:fontRef>
        </p:style>
      </p:cxnSp>
    </p:spTree>
    <p:custDataLst>
      <p:tags r:id="rId1"/>
    </p:custDataLst>
    <p:extLst>
      <p:ext uri="{BB962C8B-B14F-4D97-AF65-F5344CB8AC3E}">
        <p14:creationId xmlns:p14="http://schemas.microsoft.com/office/powerpoint/2010/main" val="4161094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4F741-FFDD-2050-0F5C-602100E88BBB}"/>
              </a:ext>
            </a:extLst>
          </p:cNvPr>
          <p:cNvSpPr>
            <a:spLocks noGrp="1"/>
          </p:cNvSpPr>
          <p:nvPr>
            <p:ph type="title"/>
          </p:nvPr>
        </p:nvSpPr>
        <p:spPr>
          <a:xfrm>
            <a:off x="415635" y="365126"/>
            <a:ext cx="11351491" cy="914400"/>
          </a:xfrm>
        </p:spPr>
        <p:txBody>
          <a:bodyPr>
            <a:normAutofit/>
          </a:bodyPr>
          <a:lstStyle>
            <a:lvl1pPr>
              <a:defRPr sz="3600" b="1"/>
            </a:lvl1pPr>
          </a:lstStyle>
          <a:p>
            <a:r>
              <a:rPr lang="en-US" dirty="0"/>
              <a:t>Click to edit Master title style</a:t>
            </a:r>
          </a:p>
        </p:txBody>
      </p:sp>
      <p:sp>
        <p:nvSpPr>
          <p:cNvPr id="4" name="Text Placeholder 3">
            <a:extLst>
              <a:ext uri="{FF2B5EF4-FFF2-40B4-BE49-F238E27FC236}">
                <a16:creationId xmlns:a16="http://schemas.microsoft.com/office/drawing/2014/main" id="{E44F670F-2CC2-DC2F-1147-9A1C6BC8D9C2}"/>
              </a:ext>
            </a:extLst>
          </p:cNvPr>
          <p:cNvSpPr>
            <a:spLocks noGrp="1"/>
          </p:cNvSpPr>
          <p:nvPr>
            <p:ph type="body" sz="quarter" idx="13"/>
          </p:nvPr>
        </p:nvSpPr>
        <p:spPr>
          <a:xfrm>
            <a:off x="415925" y="1431636"/>
            <a:ext cx="11350625" cy="4962814"/>
          </a:xfrm>
        </p:spPr>
        <p:txBody>
          <a:bodyPr/>
          <a:lstStyle>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6F5F2131-3851-666E-4726-AC99F6192073}"/>
              </a:ext>
            </a:extLst>
          </p:cNvPr>
          <p:cNvSpPr>
            <a:spLocks noGrp="1"/>
          </p:cNvSpPr>
          <p:nvPr>
            <p:ph type="sldNum" sz="quarter" idx="14"/>
          </p:nvPr>
        </p:nvSpPr>
        <p:spPr/>
        <p:txBody>
          <a:bodyPr/>
          <a:lstStyle>
            <a:lvl1pPr>
              <a:defRPr>
                <a:solidFill>
                  <a:schemeClr val="tx1"/>
                </a:solidFill>
              </a:defRPr>
            </a:lvl1pPr>
          </a:lstStyle>
          <a:p>
            <a:fld id="{3E93FFCE-3932-4DE9-B639-79A716969F42}" type="slidenum">
              <a:rPr lang="en-US" smtClean="0"/>
              <a:pPr/>
              <a:t>‹#›</a:t>
            </a:fld>
            <a:endParaRPr lang="en-US"/>
          </a:p>
        </p:txBody>
      </p:sp>
      <p:pic>
        <p:nvPicPr>
          <p:cNvPr id="5" name="Picture 4">
            <a:extLst>
              <a:ext uri="{FF2B5EF4-FFF2-40B4-BE49-F238E27FC236}">
                <a16:creationId xmlns:a16="http://schemas.microsoft.com/office/drawing/2014/main" id="{272263EA-37AE-8D83-CEC1-38245225564D}"/>
              </a:ext>
            </a:extLst>
          </p:cNvPr>
          <p:cNvPicPr>
            <a:picLocks noChangeAspect="1"/>
          </p:cNvPicPr>
          <p:nvPr userDrawn="1"/>
        </p:nvPicPr>
        <p:blipFill>
          <a:blip r:embed="rId3">
            <a:extLst>
              <a:ext uri="{28A0092B-C50C-407E-A947-70E740481C1C}">
                <a14:useLocalDpi xmlns:a14="http://schemas.microsoft.com/office/drawing/2010/main" val="0"/>
              </a:ext>
            </a:extLst>
          </a:blip>
          <a:srcRect t="13780" b="11362"/>
          <a:stretch>
            <a:fillRect/>
          </a:stretch>
        </p:blipFill>
        <p:spPr>
          <a:xfrm>
            <a:off x="10591800" y="6146800"/>
            <a:ext cx="1600200" cy="711200"/>
          </a:xfrm>
          <a:prstGeom prst="rect">
            <a:avLst/>
          </a:prstGeom>
        </p:spPr>
      </p:pic>
      <p:cxnSp>
        <p:nvCxnSpPr>
          <p:cNvPr id="3" name="Straight Connector 2">
            <a:extLst>
              <a:ext uri="{FF2B5EF4-FFF2-40B4-BE49-F238E27FC236}">
                <a16:creationId xmlns:a16="http://schemas.microsoft.com/office/drawing/2014/main" id="{23060ED2-D66C-E44A-BE24-064233022413}"/>
              </a:ext>
              <a:ext uri="{C183D7F6-B498-43B3-948B-1728B52AA6E4}">
                <adec:decorative xmlns:adec="http://schemas.microsoft.com/office/drawing/2017/decorative" val="1"/>
              </a:ext>
            </a:extLst>
          </p:cNvPr>
          <p:cNvCxnSpPr/>
          <p:nvPr userDrawn="1"/>
        </p:nvCxnSpPr>
        <p:spPr>
          <a:xfrm>
            <a:off x="422148" y="1122210"/>
            <a:ext cx="11347704" cy="0"/>
          </a:xfrm>
          <a:prstGeom prst="line">
            <a:avLst/>
          </a:prstGeom>
        </p:spPr>
        <p:style>
          <a:lnRef idx="2">
            <a:schemeClr val="accent4"/>
          </a:lnRef>
          <a:fillRef idx="0">
            <a:schemeClr val="accent4"/>
          </a:fillRef>
          <a:effectRef idx="1">
            <a:schemeClr val="accent4"/>
          </a:effectRef>
          <a:fontRef idx="minor">
            <a:schemeClr val="tx1"/>
          </a:fontRef>
        </p:style>
      </p:cxnSp>
    </p:spTree>
    <p:custDataLst>
      <p:tags r:id="rId1"/>
    </p:custDataLst>
    <p:extLst>
      <p:ext uri="{BB962C8B-B14F-4D97-AF65-F5344CB8AC3E}">
        <p14:creationId xmlns:p14="http://schemas.microsoft.com/office/powerpoint/2010/main" val="1515309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C8CF1-1C10-B063-7872-7947B8CDA687}"/>
              </a:ext>
            </a:extLst>
          </p:cNvPr>
          <p:cNvSpPr>
            <a:spLocks noGrp="1"/>
          </p:cNvSpPr>
          <p:nvPr>
            <p:ph type="title"/>
          </p:nvPr>
        </p:nvSpPr>
        <p:spPr>
          <a:xfrm>
            <a:off x="332508" y="365126"/>
            <a:ext cx="11448288" cy="822960"/>
          </a:xfrm>
        </p:spPr>
        <p:txBody>
          <a:bodyPr>
            <a:normAutofit/>
          </a:bodyPr>
          <a:lstStyle>
            <a:lvl1pPr>
              <a:defRPr sz="3600" b="1"/>
            </a:lvl1pPr>
          </a:lstStyle>
          <a:p>
            <a:r>
              <a:rPr lang="en-US" dirty="0"/>
              <a:t>Click to edit Master title style</a:t>
            </a:r>
          </a:p>
        </p:txBody>
      </p:sp>
      <p:sp>
        <p:nvSpPr>
          <p:cNvPr id="3" name="Content Placeholder 2">
            <a:extLst>
              <a:ext uri="{FF2B5EF4-FFF2-40B4-BE49-F238E27FC236}">
                <a16:creationId xmlns:a16="http://schemas.microsoft.com/office/drawing/2014/main" id="{BC9B733F-B35C-37C5-D190-CE00CB627A02}"/>
              </a:ext>
            </a:extLst>
          </p:cNvPr>
          <p:cNvSpPr>
            <a:spLocks noGrp="1"/>
          </p:cNvSpPr>
          <p:nvPr>
            <p:ph sz="half" idx="1"/>
          </p:nvPr>
        </p:nvSpPr>
        <p:spPr>
          <a:xfrm>
            <a:off x="332508" y="1302327"/>
            <a:ext cx="5486402" cy="4937760"/>
          </a:xfrm>
        </p:spPr>
        <p:txBody>
          <a:bodyPr/>
          <a:lstStyle/>
          <a:p>
            <a:pPr lvl="0"/>
            <a:r>
              <a:rPr lang="en-US"/>
              <a:t>Click to edit Master text styles</a:t>
            </a:r>
          </a:p>
        </p:txBody>
      </p:sp>
      <p:sp>
        <p:nvSpPr>
          <p:cNvPr id="4" name="Content Placeholder 3">
            <a:extLst>
              <a:ext uri="{FF2B5EF4-FFF2-40B4-BE49-F238E27FC236}">
                <a16:creationId xmlns:a16="http://schemas.microsoft.com/office/drawing/2014/main" id="{4BAEA5C3-9623-B6FC-B3A1-A55AD6C0F073}"/>
              </a:ext>
            </a:extLst>
          </p:cNvPr>
          <p:cNvSpPr>
            <a:spLocks noGrp="1"/>
          </p:cNvSpPr>
          <p:nvPr>
            <p:ph sz="half" idx="2"/>
          </p:nvPr>
        </p:nvSpPr>
        <p:spPr>
          <a:xfrm>
            <a:off x="6294396" y="1302327"/>
            <a:ext cx="5486400" cy="4937760"/>
          </a:xfrm>
        </p:spPr>
        <p:txBody>
          <a:bodyPr/>
          <a:lstStyle/>
          <a:p>
            <a:pPr lvl="0"/>
            <a:r>
              <a:rPr lang="en-US"/>
              <a:t>Click to edit Master text styles</a:t>
            </a:r>
          </a:p>
        </p:txBody>
      </p:sp>
      <p:sp>
        <p:nvSpPr>
          <p:cNvPr id="8" name="Slide Number Placeholder 7">
            <a:extLst>
              <a:ext uri="{FF2B5EF4-FFF2-40B4-BE49-F238E27FC236}">
                <a16:creationId xmlns:a16="http://schemas.microsoft.com/office/drawing/2014/main" id="{10379319-CBAE-411A-64F3-E21FED6CD243}"/>
              </a:ext>
            </a:extLst>
          </p:cNvPr>
          <p:cNvSpPr>
            <a:spLocks noGrp="1"/>
          </p:cNvSpPr>
          <p:nvPr>
            <p:ph type="sldNum" sz="quarter" idx="10"/>
          </p:nvPr>
        </p:nvSpPr>
        <p:spPr/>
        <p:txBody>
          <a:bodyPr/>
          <a:lstStyle>
            <a:lvl1pPr>
              <a:defRPr>
                <a:solidFill>
                  <a:schemeClr val="tx1"/>
                </a:solidFill>
              </a:defRPr>
            </a:lvl1pPr>
          </a:lstStyle>
          <a:p>
            <a:fld id="{3E93FFCE-3932-4DE9-B639-79A716969F42}" type="slidenum">
              <a:rPr lang="en-US" smtClean="0"/>
              <a:pPr/>
              <a:t>‹#›</a:t>
            </a:fld>
            <a:endParaRPr lang="en-US"/>
          </a:p>
        </p:txBody>
      </p:sp>
      <p:pic>
        <p:nvPicPr>
          <p:cNvPr id="7" name="Picture 6">
            <a:extLst>
              <a:ext uri="{FF2B5EF4-FFF2-40B4-BE49-F238E27FC236}">
                <a16:creationId xmlns:a16="http://schemas.microsoft.com/office/drawing/2014/main" id="{AA8AF3A2-5D36-E7F7-A73C-230B34F43A5A}"/>
              </a:ext>
            </a:extLst>
          </p:cNvPr>
          <p:cNvPicPr>
            <a:picLocks noChangeAspect="1"/>
          </p:cNvPicPr>
          <p:nvPr userDrawn="1"/>
        </p:nvPicPr>
        <p:blipFill>
          <a:blip r:embed="rId3">
            <a:extLst>
              <a:ext uri="{28A0092B-C50C-407E-A947-70E740481C1C}">
                <a14:useLocalDpi xmlns:a14="http://schemas.microsoft.com/office/drawing/2010/main" val="0"/>
              </a:ext>
            </a:extLst>
          </a:blip>
          <a:srcRect t="13780" b="11362"/>
          <a:stretch>
            <a:fillRect/>
          </a:stretch>
        </p:blipFill>
        <p:spPr>
          <a:xfrm>
            <a:off x="10591800" y="6146800"/>
            <a:ext cx="1600200" cy="711200"/>
          </a:xfrm>
          <a:prstGeom prst="rect">
            <a:avLst/>
          </a:prstGeom>
        </p:spPr>
      </p:pic>
      <p:cxnSp>
        <p:nvCxnSpPr>
          <p:cNvPr id="5" name="Straight Connector 4">
            <a:extLst>
              <a:ext uri="{FF2B5EF4-FFF2-40B4-BE49-F238E27FC236}">
                <a16:creationId xmlns:a16="http://schemas.microsoft.com/office/drawing/2014/main" id="{27E7C44F-3E2F-223B-BBE2-2D1E8E12FE89}"/>
              </a:ext>
              <a:ext uri="{C183D7F6-B498-43B3-948B-1728B52AA6E4}">
                <adec:decorative xmlns:adec="http://schemas.microsoft.com/office/drawing/2017/decorative" val="1"/>
              </a:ext>
            </a:extLst>
          </p:cNvPr>
          <p:cNvCxnSpPr/>
          <p:nvPr userDrawn="1"/>
        </p:nvCxnSpPr>
        <p:spPr>
          <a:xfrm>
            <a:off x="422148" y="1122210"/>
            <a:ext cx="11347704" cy="0"/>
          </a:xfrm>
          <a:prstGeom prst="line">
            <a:avLst/>
          </a:prstGeom>
        </p:spPr>
        <p:style>
          <a:lnRef idx="2">
            <a:schemeClr val="accent4"/>
          </a:lnRef>
          <a:fillRef idx="0">
            <a:schemeClr val="accent4"/>
          </a:fillRef>
          <a:effectRef idx="1">
            <a:schemeClr val="accent4"/>
          </a:effectRef>
          <a:fontRef idx="minor">
            <a:schemeClr val="tx1"/>
          </a:fontRef>
        </p:style>
      </p:cxnSp>
    </p:spTree>
    <p:custDataLst>
      <p:tags r:id="rId1"/>
    </p:custDataLst>
    <p:extLst>
      <p:ext uri="{BB962C8B-B14F-4D97-AF65-F5344CB8AC3E}">
        <p14:creationId xmlns:p14="http://schemas.microsoft.com/office/powerpoint/2010/main" val="27963130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Detailed 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542E3-2560-D37A-3413-4E06E8E80B97}"/>
              </a:ext>
            </a:extLst>
          </p:cNvPr>
          <p:cNvSpPr>
            <a:spLocks noGrp="1"/>
          </p:cNvSpPr>
          <p:nvPr>
            <p:ph type="title"/>
          </p:nvPr>
        </p:nvSpPr>
        <p:spPr>
          <a:xfrm>
            <a:off x="378691" y="365125"/>
            <a:ext cx="11443854" cy="822960"/>
          </a:xfrm>
        </p:spPr>
        <p:txBody>
          <a:bodyPr>
            <a:normAutofit/>
          </a:bodyPr>
          <a:lstStyle>
            <a:lvl1pPr>
              <a:defRPr sz="3600" b="1"/>
            </a:lvl1pPr>
          </a:lstStyle>
          <a:p>
            <a:r>
              <a:rPr lang="en-US" dirty="0"/>
              <a:t>Click to edit Master title style</a:t>
            </a:r>
          </a:p>
        </p:txBody>
      </p:sp>
      <p:sp>
        <p:nvSpPr>
          <p:cNvPr id="3" name="Text Placeholder 2">
            <a:extLst>
              <a:ext uri="{FF2B5EF4-FFF2-40B4-BE49-F238E27FC236}">
                <a16:creationId xmlns:a16="http://schemas.microsoft.com/office/drawing/2014/main" id="{67DE3B8F-7DE1-D153-47AE-9CC292A0354A}"/>
              </a:ext>
            </a:extLst>
          </p:cNvPr>
          <p:cNvSpPr>
            <a:spLocks noGrp="1"/>
          </p:cNvSpPr>
          <p:nvPr>
            <p:ph type="body" idx="1"/>
          </p:nvPr>
        </p:nvSpPr>
        <p:spPr>
          <a:xfrm>
            <a:off x="378691" y="1269207"/>
            <a:ext cx="5641110"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C1CEAC-D990-55FD-E3DA-59999F64873D}"/>
              </a:ext>
            </a:extLst>
          </p:cNvPr>
          <p:cNvSpPr>
            <a:spLocks noGrp="1"/>
          </p:cNvSpPr>
          <p:nvPr>
            <p:ph sz="half" idx="2"/>
          </p:nvPr>
        </p:nvSpPr>
        <p:spPr>
          <a:xfrm>
            <a:off x="378691" y="2174241"/>
            <a:ext cx="5641109" cy="4219816"/>
          </a:xfrm>
        </p:spPr>
        <p:txBody>
          <a:bodyPr/>
          <a:lstStyle/>
          <a:p>
            <a:pPr lvl="0"/>
            <a:r>
              <a:rPr lang="en-US"/>
              <a:t>Click to edit Master text styles</a:t>
            </a:r>
          </a:p>
        </p:txBody>
      </p:sp>
      <p:sp>
        <p:nvSpPr>
          <p:cNvPr id="5" name="Text Placeholder 4">
            <a:extLst>
              <a:ext uri="{FF2B5EF4-FFF2-40B4-BE49-F238E27FC236}">
                <a16:creationId xmlns:a16="http://schemas.microsoft.com/office/drawing/2014/main" id="{4D7F3055-E987-91FE-DAA4-D39B667A1399}"/>
              </a:ext>
            </a:extLst>
          </p:cNvPr>
          <p:cNvSpPr>
            <a:spLocks noGrp="1"/>
          </p:cNvSpPr>
          <p:nvPr>
            <p:ph type="body" sz="quarter" idx="3"/>
          </p:nvPr>
        </p:nvSpPr>
        <p:spPr>
          <a:xfrm>
            <a:off x="6172200" y="1269207"/>
            <a:ext cx="5641848"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9215A7-E681-1326-459C-120E573BB275}"/>
              </a:ext>
            </a:extLst>
          </p:cNvPr>
          <p:cNvSpPr>
            <a:spLocks noGrp="1"/>
          </p:cNvSpPr>
          <p:nvPr>
            <p:ph sz="quarter" idx="4"/>
          </p:nvPr>
        </p:nvSpPr>
        <p:spPr>
          <a:xfrm>
            <a:off x="6172200" y="2174241"/>
            <a:ext cx="5641109" cy="4219816"/>
          </a:xfrm>
        </p:spPr>
        <p:txBody>
          <a:bodyPr/>
          <a:lstStyle/>
          <a:p>
            <a:pPr lvl="0"/>
            <a:r>
              <a:rPr lang="en-US"/>
              <a:t>Click to edit Master text styles</a:t>
            </a:r>
          </a:p>
        </p:txBody>
      </p:sp>
      <p:sp>
        <p:nvSpPr>
          <p:cNvPr id="8" name="Slide Number Placeholder 7">
            <a:extLst>
              <a:ext uri="{FF2B5EF4-FFF2-40B4-BE49-F238E27FC236}">
                <a16:creationId xmlns:a16="http://schemas.microsoft.com/office/drawing/2014/main" id="{45A5ADD2-1110-882F-F7ED-298A9E786FC0}"/>
              </a:ext>
            </a:extLst>
          </p:cNvPr>
          <p:cNvSpPr>
            <a:spLocks noGrp="1"/>
          </p:cNvSpPr>
          <p:nvPr>
            <p:ph type="sldNum" sz="quarter" idx="10"/>
          </p:nvPr>
        </p:nvSpPr>
        <p:spPr/>
        <p:txBody>
          <a:bodyPr/>
          <a:lstStyle/>
          <a:p>
            <a:pPr algn="l"/>
            <a:fld id="{3E93FFCE-3932-4DE9-B639-79A716969F42}" type="slidenum">
              <a:rPr lang="en-US" smtClean="0"/>
              <a:pPr algn="l"/>
              <a:t>‹#›</a:t>
            </a:fld>
            <a:endParaRPr lang="en-US"/>
          </a:p>
        </p:txBody>
      </p:sp>
      <p:pic>
        <p:nvPicPr>
          <p:cNvPr id="9" name="Picture 8">
            <a:extLst>
              <a:ext uri="{FF2B5EF4-FFF2-40B4-BE49-F238E27FC236}">
                <a16:creationId xmlns:a16="http://schemas.microsoft.com/office/drawing/2014/main" id="{622CDAC3-71FD-74E5-BA8E-DBACC59B1D3D}"/>
              </a:ext>
            </a:extLst>
          </p:cNvPr>
          <p:cNvPicPr>
            <a:picLocks noChangeAspect="1"/>
          </p:cNvPicPr>
          <p:nvPr userDrawn="1"/>
        </p:nvPicPr>
        <p:blipFill>
          <a:blip r:embed="rId3">
            <a:extLst>
              <a:ext uri="{28A0092B-C50C-407E-A947-70E740481C1C}">
                <a14:useLocalDpi xmlns:a14="http://schemas.microsoft.com/office/drawing/2010/main" val="0"/>
              </a:ext>
            </a:extLst>
          </a:blip>
          <a:srcRect t="13780" b="11362"/>
          <a:stretch>
            <a:fillRect/>
          </a:stretch>
        </p:blipFill>
        <p:spPr>
          <a:xfrm>
            <a:off x="10591800" y="6146800"/>
            <a:ext cx="1600200" cy="711200"/>
          </a:xfrm>
          <a:prstGeom prst="rect">
            <a:avLst/>
          </a:prstGeom>
        </p:spPr>
      </p:pic>
      <p:cxnSp>
        <p:nvCxnSpPr>
          <p:cNvPr id="7" name="Straight Connector 6">
            <a:extLst>
              <a:ext uri="{FF2B5EF4-FFF2-40B4-BE49-F238E27FC236}">
                <a16:creationId xmlns:a16="http://schemas.microsoft.com/office/drawing/2014/main" id="{33540FE0-F4C7-291B-8FFA-352C8A3E8EF6}"/>
              </a:ext>
              <a:ext uri="{C183D7F6-B498-43B3-948B-1728B52AA6E4}">
                <adec:decorative xmlns:adec="http://schemas.microsoft.com/office/drawing/2017/decorative" val="1"/>
              </a:ext>
            </a:extLst>
          </p:cNvPr>
          <p:cNvCxnSpPr/>
          <p:nvPr userDrawn="1"/>
        </p:nvCxnSpPr>
        <p:spPr>
          <a:xfrm>
            <a:off x="422148" y="1122210"/>
            <a:ext cx="11347704" cy="0"/>
          </a:xfrm>
          <a:prstGeom prst="line">
            <a:avLst/>
          </a:prstGeom>
        </p:spPr>
        <p:style>
          <a:lnRef idx="2">
            <a:schemeClr val="accent4"/>
          </a:lnRef>
          <a:fillRef idx="0">
            <a:schemeClr val="accent4"/>
          </a:fillRef>
          <a:effectRef idx="1">
            <a:schemeClr val="accent4"/>
          </a:effectRef>
          <a:fontRef idx="minor">
            <a:schemeClr val="tx1"/>
          </a:fontRef>
        </p:style>
      </p:cxnSp>
    </p:spTree>
    <p:custDataLst>
      <p:tags r:id="rId1"/>
    </p:custDataLst>
    <p:extLst>
      <p:ext uri="{BB962C8B-B14F-4D97-AF65-F5344CB8AC3E}">
        <p14:creationId xmlns:p14="http://schemas.microsoft.com/office/powerpoint/2010/main" val="3063431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mparison tri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542E3-2560-D37A-3413-4E06E8E80B97}"/>
              </a:ext>
            </a:extLst>
          </p:cNvPr>
          <p:cNvSpPr>
            <a:spLocks noGrp="1"/>
          </p:cNvSpPr>
          <p:nvPr>
            <p:ph type="title"/>
          </p:nvPr>
        </p:nvSpPr>
        <p:spPr>
          <a:xfrm>
            <a:off x="378691" y="365125"/>
            <a:ext cx="11443854" cy="822960"/>
          </a:xfrm>
        </p:spPr>
        <p:txBody>
          <a:bodyPr>
            <a:normAutofit/>
          </a:bodyPr>
          <a:lstStyle>
            <a:lvl1pPr>
              <a:defRPr sz="3600" b="1"/>
            </a:lvl1pPr>
          </a:lstStyle>
          <a:p>
            <a:r>
              <a:rPr lang="en-US" dirty="0"/>
              <a:t>Click to edit Master title style</a:t>
            </a:r>
          </a:p>
        </p:txBody>
      </p:sp>
      <p:sp>
        <p:nvSpPr>
          <p:cNvPr id="3" name="Text Placeholder 2">
            <a:extLst>
              <a:ext uri="{FF2B5EF4-FFF2-40B4-BE49-F238E27FC236}">
                <a16:creationId xmlns:a16="http://schemas.microsoft.com/office/drawing/2014/main" id="{67DE3B8F-7DE1-D153-47AE-9CC292A0354A}"/>
              </a:ext>
            </a:extLst>
          </p:cNvPr>
          <p:cNvSpPr>
            <a:spLocks noGrp="1"/>
          </p:cNvSpPr>
          <p:nvPr>
            <p:ph type="body" idx="1"/>
          </p:nvPr>
        </p:nvSpPr>
        <p:spPr>
          <a:xfrm>
            <a:off x="652020" y="1357357"/>
            <a:ext cx="3392031" cy="822960"/>
          </a:xfrm>
          <a:solidFill>
            <a:schemeClr val="tx1"/>
          </a:solidFill>
          <a:ln>
            <a:noFill/>
          </a:ln>
        </p:spPr>
        <p:txBody>
          <a:bodyPr anchor="b"/>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5C1CEAC-D990-55FD-E3DA-59999F64873D}"/>
              </a:ext>
            </a:extLst>
          </p:cNvPr>
          <p:cNvSpPr>
            <a:spLocks noGrp="1"/>
          </p:cNvSpPr>
          <p:nvPr>
            <p:ph sz="half" idx="2"/>
          </p:nvPr>
        </p:nvSpPr>
        <p:spPr>
          <a:xfrm>
            <a:off x="652020" y="2180317"/>
            <a:ext cx="3392031" cy="4219816"/>
          </a:xfrm>
        </p:spPr>
        <p:txBody>
          <a:bodyPr>
            <a:normAutofit/>
          </a:bodyPr>
          <a:lstStyle>
            <a:lvl1pPr>
              <a:defRPr sz="1800"/>
            </a:lvl1pPr>
          </a:lstStyle>
          <a:p>
            <a:pPr lvl="0"/>
            <a:r>
              <a:rPr lang="en-US"/>
              <a:t>Click to edit Master text styles</a:t>
            </a:r>
          </a:p>
        </p:txBody>
      </p:sp>
      <p:sp>
        <p:nvSpPr>
          <p:cNvPr id="7" name="Text Placeholder 2">
            <a:extLst>
              <a:ext uri="{FF2B5EF4-FFF2-40B4-BE49-F238E27FC236}">
                <a16:creationId xmlns:a16="http://schemas.microsoft.com/office/drawing/2014/main" id="{D7384D9D-5C3B-4618-3981-D20DBF89F161}"/>
              </a:ext>
            </a:extLst>
          </p:cNvPr>
          <p:cNvSpPr>
            <a:spLocks noGrp="1"/>
          </p:cNvSpPr>
          <p:nvPr>
            <p:ph type="body" idx="13"/>
          </p:nvPr>
        </p:nvSpPr>
        <p:spPr>
          <a:xfrm>
            <a:off x="4399984" y="1351281"/>
            <a:ext cx="3392031" cy="822960"/>
          </a:xfrm>
          <a:solidFill>
            <a:schemeClr val="tx1"/>
          </a:solidFill>
          <a:ln>
            <a:noFill/>
          </a:ln>
        </p:spPr>
        <p:txBody>
          <a:bodyPr anchor="b"/>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Content Placeholder 3">
            <a:extLst>
              <a:ext uri="{FF2B5EF4-FFF2-40B4-BE49-F238E27FC236}">
                <a16:creationId xmlns:a16="http://schemas.microsoft.com/office/drawing/2014/main" id="{F64073A2-4566-2A7E-90B5-C286DCE88ECD}"/>
              </a:ext>
            </a:extLst>
          </p:cNvPr>
          <p:cNvSpPr>
            <a:spLocks noGrp="1"/>
          </p:cNvSpPr>
          <p:nvPr>
            <p:ph sz="half" idx="14"/>
          </p:nvPr>
        </p:nvSpPr>
        <p:spPr>
          <a:xfrm>
            <a:off x="4399984" y="2174241"/>
            <a:ext cx="3392031" cy="4219816"/>
          </a:xfrm>
        </p:spPr>
        <p:txBody>
          <a:bodyPr>
            <a:normAutofit/>
          </a:bodyPr>
          <a:lstStyle>
            <a:lvl1pPr>
              <a:defRPr sz="1800"/>
            </a:lvl1pPr>
          </a:lstStyle>
          <a:p>
            <a:pPr lvl="0"/>
            <a:r>
              <a:rPr lang="en-US"/>
              <a:t>Click to edit Master text styles</a:t>
            </a:r>
          </a:p>
        </p:txBody>
      </p:sp>
      <p:sp>
        <p:nvSpPr>
          <p:cNvPr id="10" name="Text Placeholder 2">
            <a:extLst>
              <a:ext uri="{FF2B5EF4-FFF2-40B4-BE49-F238E27FC236}">
                <a16:creationId xmlns:a16="http://schemas.microsoft.com/office/drawing/2014/main" id="{C78C9E11-9C66-4A49-0ACF-F144443B4CDF}"/>
              </a:ext>
            </a:extLst>
          </p:cNvPr>
          <p:cNvSpPr>
            <a:spLocks noGrp="1"/>
          </p:cNvSpPr>
          <p:nvPr>
            <p:ph type="body" idx="15"/>
          </p:nvPr>
        </p:nvSpPr>
        <p:spPr>
          <a:xfrm>
            <a:off x="8147948" y="1351281"/>
            <a:ext cx="3392031" cy="822960"/>
          </a:xfrm>
          <a:solidFill>
            <a:schemeClr val="tx1"/>
          </a:solidFill>
          <a:ln>
            <a:noFill/>
          </a:ln>
        </p:spPr>
        <p:txBody>
          <a:bodyPr anchor="b"/>
          <a:lstStyle>
            <a:lvl1pPr marL="0" indent="0">
              <a:buNone/>
              <a:defRPr sz="20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3">
            <a:extLst>
              <a:ext uri="{FF2B5EF4-FFF2-40B4-BE49-F238E27FC236}">
                <a16:creationId xmlns:a16="http://schemas.microsoft.com/office/drawing/2014/main" id="{A7A5DC78-C688-F95A-36B3-C388C4FE799A}"/>
              </a:ext>
            </a:extLst>
          </p:cNvPr>
          <p:cNvSpPr>
            <a:spLocks noGrp="1"/>
          </p:cNvSpPr>
          <p:nvPr>
            <p:ph sz="half" idx="16"/>
          </p:nvPr>
        </p:nvSpPr>
        <p:spPr>
          <a:xfrm>
            <a:off x="8147948" y="2174241"/>
            <a:ext cx="3392031" cy="4219816"/>
          </a:xfrm>
        </p:spPr>
        <p:txBody>
          <a:bodyPr>
            <a:normAutofit/>
          </a:bodyPr>
          <a:lstStyle>
            <a:lvl1pPr>
              <a:defRPr sz="1800"/>
            </a:lvl1pPr>
          </a:lstStyle>
          <a:p>
            <a:pPr lvl="0"/>
            <a:r>
              <a:rPr lang="en-US"/>
              <a:t>Click to edit Master text styles</a:t>
            </a:r>
          </a:p>
        </p:txBody>
      </p:sp>
      <p:sp>
        <p:nvSpPr>
          <p:cNvPr id="6" name="Slide Number Placeholder 5">
            <a:extLst>
              <a:ext uri="{FF2B5EF4-FFF2-40B4-BE49-F238E27FC236}">
                <a16:creationId xmlns:a16="http://schemas.microsoft.com/office/drawing/2014/main" id="{5F3FD36E-EE03-00CA-6D52-690B3EAAE4FD}"/>
              </a:ext>
            </a:extLst>
          </p:cNvPr>
          <p:cNvSpPr>
            <a:spLocks noGrp="1"/>
          </p:cNvSpPr>
          <p:nvPr>
            <p:ph type="sldNum" sz="quarter" idx="17"/>
          </p:nvPr>
        </p:nvSpPr>
        <p:spPr/>
        <p:txBody>
          <a:bodyPr/>
          <a:lstStyle>
            <a:lvl1pPr>
              <a:defRPr>
                <a:solidFill>
                  <a:schemeClr val="tx1"/>
                </a:solidFill>
              </a:defRPr>
            </a:lvl1pPr>
          </a:lstStyle>
          <a:p>
            <a:fld id="{3E93FFCE-3932-4DE9-B639-79A716969F42}" type="slidenum">
              <a:rPr lang="en-US" smtClean="0"/>
              <a:pPr/>
              <a:t>‹#›</a:t>
            </a:fld>
            <a:endParaRPr lang="en-US"/>
          </a:p>
        </p:txBody>
      </p:sp>
      <p:pic>
        <p:nvPicPr>
          <p:cNvPr id="9" name="Picture 8">
            <a:extLst>
              <a:ext uri="{FF2B5EF4-FFF2-40B4-BE49-F238E27FC236}">
                <a16:creationId xmlns:a16="http://schemas.microsoft.com/office/drawing/2014/main" id="{B44FB2B7-B7AB-6AFD-AF39-51A1774DFDA0}"/>
              </a:ext>
            </a:extLst>
          </p:cNvPr>
          <p:cNvPicPr>
            <a:picLocks noChangeAspect="1"/>
          </p:cNvPicPr>
          <p:nvPr userDrawn="1"/>
        </p:nvPicPr>
        <p:blipFill>
          <a:blip r:embed="rId3">
            <a:extLst>
              <a:ext uri="{28A0092B-C50C-407E-A947-70E740481C1C}">
                <a14:useLocalDpi xmlns:a14="http://schemas.microsoft.com/office/drawing/2010/main" val="0"/>
              </a:ext>
            </a:extLst>
          </a:blip>
          <a:srcRect t="13780" b="11362"/>
          <a:stretch>
            <a:fillRect/>
          </a:stretch>
        </p:blipFill>
        <p:spPr>
          <a:xfrm>
            <a:off x="10591800" y="6146800"/>
            <a:ext cx="1600200" cy="711200"/>
          </a:xfrm>
          <a:prstGeom prst="rect">
            <a:avLst/>
          </a:prstGeom>
        </p:spPr>
      </p:pic>
      <p:cxnSp>
        <p:nvCxnSpPr>
          <p:cNvPr id="5" name="Straight Connector 4">
            <a:extLst>
              <a:ext uri="{FF2B5EF4-FFF2-40B4-BE49-F238E27FC236}">
                <a16:creationId xmlns:a16="http://schemas.microsoft.com/office/drawing/2014/main" id="{B507E26B-929B-B423-59ED-36566D911834}"/>
              </a:ext>
              <a:ext uri="{C183D7F6-B498-43B3-948B-1728B52AA6E4}">
                <adec:decorative xmlns:adec="http://schemas.microsoft.com/office/drawing/2017/decorative" val="1"/>
              </a:ext>
            </a:extLst>
          </p:cNvPr>
          <p:cNvCxnSpPr/>
          <p:nvPr userDrawn="1"/>
        </p:nvCxnSpPr>
        <p:spPr>
          <a:xfrm>
            <a:off x="422148" y="1122210"/>
            <a:ext cx="11347704" cy="0"/>
          </a:xfrm>
          <a:prstGeom prst="line">
            <a:avLst/>
          </a:prstGeom>
        </p:spPr>
        <p:style>
          <a:lnRef idx="2">
            <a:schemeClr val="accent4"/>
          </a:lnRef>
          <a:fillRef idx="0">
            <a:schemeClr val="accent4"/>
          </a:fillRef>
          <a:effectRef idx="1">
            <a:schemeClr val="accent4"/>
          </a:effectRef>
          <a:fontRef idx="minor">
            <a:schemeClr val="tx1"/>
          </a:fontRef>
        </p:style>
      </p:cxnSp>
    </p:spTree>
    <p:custDataLst>
      <p:tags r:id="rId1"/>
    </p:custDataLst>
    <p:extLst>
      <p:ext uri="{BB962C8B-B14F-4D97-AF65-F5344CB8AC3E}">
        <p14:creationId xmlns:p14="http://schemas.microsoft.com/office/powerpoint/2010/main" val="1058889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d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FD2D78-27A1-C816-9739-303EDA93D22C}"/>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rcRect l="2079" r="2079"/>
          <a:stretch/>
        </p:blipFill>
        <p:spPr>
          <a:xfrm flipV="1">
            <a:off x="-1" y="-14001"/>
            <a:ext cx="4266395" cy="6894576"/>
          </a:xfrm>
          <a:prstGeom prst="rect">
            <a:avLst/>
          </a:prstGeom>
        </p:spPr>
      </p:pic>
      <p:sp>
        <p:nvSpPr>
          <p:cNvPr id="2" name="Title 1">
            <a:extLst>
              <a:ext uri="{FF2B5EF4-FFF2-40B4-BE49-F238E27FC236}">
                <a16:creationId xmlns:a16="http://schemas.microsoft.com/office/drawing/2014/main" id="{1D6B43B8-74B3-AA48-24C6-60F2D7A313B8}"/>
              </a:ext>
            </a:extLst>
          </p:cNvPr>
          <p:cNvSpPr>
            <a:spLocks noGrp="1"/>
          </p:cNvSpPr>
          <p:nvPr>
            <p:ph type="title"/>
          </p:nvPr>
        </p:nvSpPr>
        <p:spPr>
          <a:xfrm>
            <a:off x="102909" y="111966"/>
            <a:ext cx="3996190" cy="1945433"/>
          </a:xfrm>
        </p:spPr>
        <p:txBody>
          <a:bodyPr anchor="t">
            <a:normAutofit/>
          </a:bodyPr>
          <a:lstStyle>
            <a:lvl1pPr>
              <a:defRPr sz="3600" b="1">
                <a:solidFill>
                  <a:schemeClr val="bg1">
                    <a:lumMod val="95000"/>
                  </a:schemeClr>
                </a:solidFill>
              </a:defRPr>
            </a:lvl1pPr>
          </a:lstStyle>
          <a:p>
            <a:r>
              <a:rPr lang="en-US"/>
              <a:t>Click to edit Master title style</a:t>
            </a:r>
          </a:p>
        </p:txBody>
      </p:sp>
      <p:sp>
        <p:nvSpPr>
          <p:cNvPr id="4" name="Text Placeholder 3">
            <a:extLst>
              <a:ext uri="{FF2B5EF4-FFF2-40B4-BE49-F238E27FC236}">
                <a16:creationId xmlns:a16="http://schemas.microsoft.com/office/drawing/2014/main" id="{06F480F2-19F3-46FA-957E-ED6E9F4CC5AF}"/>
              </a:ext>
            </a:extLst>
          </p:cNvPr>
          <p:cNvSpPr>
            <a:spLocks noGrp="1"/>
          </p:cNvSpPr>
          <p:nvPr>
            <p:ph type="body" sz="half" idx="2"/>
          </p:nvPr>
        </p:nvSpPr>
        <p:spPr>
          <a:xfrm>
            <a:off x="102909" y="2057400"/>
            <a:ext cx="3996190" cy="4604658"/>
          </a:xfrm>
        </p:spPr>
        <p:txBody>
          <a:bodyPr>
            <a:normAutofit/>
          </a:bodyPr>
          <a:lstStyle>
            <a:lvl1pPr marL="0" indent="0">
              <a:buNone/>
              <a:defRPr sz="2000">
                <a:solidFill>
                  <a:schemeClr val="bg1">
                    <a:lumMod val="9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6E2053B-D308-7C15-4CBA-693189C56F6E}"/>
              </a:ext>
            </a:extLst>
          </p:cNvPr>
          <p:cNvSpPr>
            <a:spLocks noGrp="1"/>
          </p:cNvSpPr>
          <p:nvPr>
            <p:ph idx="1"/>
          </p:nvPr>
        </p:nvSpPr>
        <p:spPr>
          <a:xfrm>
            <a:off x="4307678" y="0"/>
            <a:ext cx="7884321" cy="68719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09036213-614A-4178-FD8F-9FDA9A7C16ED}"/>
              </a:ext>
            </a:extLst>
          </p:cNvPr>
          <p:cNvSpPr>
            <a:spLocks noGrp="1"/>
          </p:cNvSpPr>
          <p:nvPr>
            <p:ph type="sldNum" sz="quarter" idx="10"/>
          </p:nvPr>
        </p:nvSpPr>
        <p:spPr/>
        <p:txBody>
          <a:bodyPr/>
          <a:lstStyle>
            <a:lvl1pPr>
              <a:defRPr>
                <a:solidFill>
                  <a:schemeClr val="bg1"/>
                </a:solidFill>
              </a:defRPr>
            </a:lvl1pPr>
          </a:lstStyle>
          <a:p>
            <a:fld id="{3E93FFCE-3932-4DE9-B639-79A716969F42}" type="slidenum">
              <a:rPr lang="en-US" smtClean="0"/>
              <a:pPr/>
              <a:t>‹#›</a:t>
            </a:fld>
            <a:endParaRPr lang="en-US">
              <a:solidFill>
                <a:schemeClr val="bg1"/>
              </a:solidFill>
            </a:endParaRPr>
          </a:p>
        </p:txBody>
      </p:sp>
      <p:cxnSp>
        <p:nvCxnSpPr>
          <p:cNvPr id="7" name="Straight Connector 6">
            <a:extLst>
              <a:ext uri="{FF2B5EF4-FFF2-40B4-BE49-F238E27FC236}">
                <a16:creationId xmlns:a16="http://schemas.microsoft.com/office/drawing/2014/main" id="{0977047A-A8D3-1057-6400-8251F76EF6CE}"/>
              </a:ext>
            </a:extLst>
          </p:cNvPr>
          <p:cNvCxnSpPr>
            <a:cxnSpLocks/>
          </p:cNvCxnSpPr>
          <p:nvPr userDrawn="1"/>
        </p:nvCxnSpPr>
        <p:spPr>
          <a:xfrm rot="5400000" flipV="1">
            <a:off x="795528" y="3438144"/>
            <a:ext cx="6894576" cy="0"/>
          </a:xfrm>
          <a:prstGeom prst="line">
            <a:avLst/>
          </a:prstGeom>
          <a:ln w="88900">
            <a:solidFill>
              <a:srgbClr val="FFCA00"/>
            </a:solidFill>
          </a:ln>
        </p:spPr>
        <p:style>
          <a:lnRef idx="2">
            <a:schemeClr val="accent1"/>
          </a:lnRef>
          <a:fillRef idx="0">
            <a:schemeClr val="accent1"/>
          </a:fillRef>
          <a:effectRef idx="1">
            <a:schemeClr val="accent1"/>
          </a:effectRef>
          <a:fontRef idx="minor">
            <a:schemeClr val="tx1"/>
          </a:fontRef>
        </p:style>
      </p:cxnSp>
      <p:pic>
        <p:nvPicPr>
          <p:cNvPr id="10" name="Picture 9">
            <a:extLst>
              <a:ext uri="{FF2B5EF4-FFF2-40B4-BE49-F238E27FC236}">
                <a16:creationId xmlns:a16="http://schemas.microsoft.com/office/drawing/2014/main" id="{43F10557-0FCF-F212-085A-3E6DFFE36295}"/>
              </a:ext>
            </a:extLst>
          </p:cNvPr>
          <p:cNvPicPr>
            <a:picLocks noChangeAspect="1"/>
          </p:cNvPicPr>
          <p:nvPr userDrawn="1"/>
        </p:nvPicPr>
        <p:blipFill>
          <a:blip r:embed="rId4">
            <a:extLst>
              <a:ext uri="{28A0092B-C50C-407E-A947-70E740481C1C}">
                <a14:useLocalDpi xmlns:a14="http://schemas.microsoft.com/office/drawing/2010/main" val="0"/>
              </a:ext>
            </a:extLst>
          </a:blip>
          <a:srcRect t="13780" b="11362"/>
          <a:stretch>
            <a:fillRect/>
          </a:stretch>
        </p:blipFill>
        <p:spPr>
          <a:xfrm>
            <a:off x="10591800" y="6146800"/>
            <a:ext cx="1600200" cy="711200"/>
          </a:xfrm>
          <a:prstGeom prst="rect">
            <a:avLst/>
          </a:prstGeom>
        </p:spPr>
      </p:pic>
    </p:spTree>
    <p:custDataLst>
      <p:tags r:id="rId1"/>
    </p:custDataLst>
    <p:extLst>
      <p:ext uri="{BB962C8B-B14F-4D97-AF65-F5344CB8AC3E}">
        <p14:creationId xmlns:p14="http://schemas.microsoft.com/office/powerpoint/2010/main" val="30964218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6B43B8-74B3-AA48-24C6-60F2D7A313B8}"/>
              </a:ext>
            </a:extLst>
          </p:cNvPr>
          <p:cNvSpPr>
            <a:spLocks noGrp="1"/>
          </p:cNvSpPr>
          <p:nvPr>
            <p:ph type="title"/>
          </p:nvPr>
        </p:nvSpPr>
        <p:spPr>
          <a:xfrm>
            <a:off x="295564" y="258618"/>
            <a:ext cx="11689540" cy="893433"/>
          </a:xfrm>
        </p:spPr>
        <p:txBody>
          <a:bodyPr anchor="ctr">
            <a:normAutofit/>
          </a:bodyPr>
          <a:lstStyle>
            <a:lvl1pPr>
              <a:defRPr sz="3600" b="1"/>
            </a:lvl1pPr>
          </a:lstStyle>
          <a:p>
            <a:r>
              <a:rPr lang="en-US"/>
              <a:t>Click to edit Master title style</a:t>
            </a:r>
          </a:p>
        </p:txBody>
      </p:sp>
      <p:sp>
        <p:nvSpPr>
          <p:cNvPr id="6" name="Text Placeholder 5">
            <a:extLst>
              <a:ext uri="{FF2B5EF4-FFF2-40B4-BE49-F238E27FC236}">
                <a16:creationId xmlns:a16="http://schemas.microsoft.com/office/drawing/2014/main" id="{19C79498-0B2A-A9F1-DBB7-84D3E5D9270D}"/>
              </a:ext>
            </a:extLst>
          </p:cNvPr>
          <p:cNvSpPr>
            <a:spLocks noGrp="1"/>
          </p:cNvSpPr>
          <p:nvPr>
            <p:ph type="body" sz="quarter" idx="13"/>
          </p:nvPr>
        </p:nvSpPr>
        <p:spPr>
          <a:xfrm>
            <a:off x="295275" y="1246188"/>
            <a:ext cx="3840480" cy="5052290"/>
          </a:xfrm>
        </p:spPr>
        <p:txBody>
          <a:bodyPr/>
          <a:lstStyle>
            <a:lvl1pPr>
              <a:defRPr sz="2000"/>
            </a:lvl1pPr>
            <a:lvl2pPr>
              <a:defRPr sz="1800"/>
            </a:lvl2pPr>
            <a:lvl3pPr>
              <a:defRPr sz="1800"/>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id="{26E2053B-D308-7C15-4CBA-693189C56F6E}"/>
              </a:ext>
            </a:extLst>
          </p:cNvPr>
          <p:cNvSpPr>
            <a:spLocks noGrp="1"/>
          </p:cNvSpPr>
          <p:nvPr>
            <p:ph idx="1"/>
          </p:nvPr>
        </p:nvSpPr>
        <p:spPr>
          <a:xfrm>
            <a:off x="4304144" y="1246909"/>
            <a:ext cx="7680960" cy="505229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p:txBody>
      </p:sp>
      <p:sp>
        <p:nvSpPr>
          <p:cNvPr id="5" name="Slide Number Placeholder 4">
            <a:extLst>
              <a:ext uri="{FF2B5EF4-FFF2-40B4-BE49-F238E27FC236}">
                <a16:creationId xmlns:a16="http://schemas.microsoft.com/office/drawing/2014/main" id="{D62A761E-0812-7005-6DAE-7D2FD5BD353B}"/>
              </a:ext>
            </a:extLst>
          </p:cNvPr>
          <p:cNvSpPr>
            <a:spLocks noGrp="1"/>
          </p:cNvSpPr>
          <p:nvPr>
            <p:ph type="sldNum" sz="quarter" idx="14"/>
          </p:nvPr>
        </p:nvSpPr>
        <p:spPr/>
        <p:txBody>
          <a:bodyPr/>
          <a:lstStyle/>
          <a:p>
            <a:pPr algn="l"/>
            <a:fld id="{3E93FFCE-3932-4DE9-B639-79A716969F42}" type="slidenum">
              <a:rPr lang="en-US" smtClean="0"/>
              <a:pPr algn="l"/>
              <a:t>‹#›</a:t>
            </a:fld>
            <a:endParaRPr lang="en-US"/>
          </a:p>
        </p:txBody>
      </p:sp>
      <p:pic>
        <p:nvPicPr>
          <p:cNvPr id="7" name="Picture 6">
            <a:extLst>
              <a:ext uri="{FF2B5EF4-FFF2-40B4-BE49-F238E27FC236}">
                <a16:creationId xmlns:a16="http://schemas.microsoft.com/office/drawing/2014/main" id="{FDC56CA4-9E82-D198-6077-AFD30E4CD2A3}"/>
              </a:ext>
            </a:extLst>
          </p:cNvPr>
          <p:cNvPicPr>
            <a:picLocks noChangeAspect="1"/>
          </p:cNvPicPr>
          <p:nvPr userDrawn="1"/>
        </p:nvPicPr>
        <p:blipFill>
          <a:blip r:embed="rId3">
            <a:extLst>
              <a:ext uri="{28A0092B-C50C-407E-A947-70E740481C1C}">
                <a14:useLocalDpi xmlns:a14="http://schemas.microsoft.com/office/drawing/2010/main" val="0"/>
              </a:ext>
            </a:extLst>
          </a:blip>
          <a:srcRect t="13780" b="11362"/>
          <a:stretch>
            <a:fillRect/>
          </a:stretch>
        </p:blipFill>
        <p:spPr>
          <a:xfrm>
            <a:off x="10591800" y="6146800"/>
            <a:ext cx="1600200" cy="711200"/>
          </a:xfrm>
          <a:prstGeom prst="rect">
            <a:avLst/>
          </a:prstGeom>
        </p:spPr>
      </p:pic>
      <p:cxnSp>
        <p:nvCxnSpPr>
          <p:cNvPr id="4" name="Straight Connector 3">
            <a:extLst>
              <a:ext uri="{FF2B5EF4-FFF2-40B4-BE49-F238E27FC236}">
                <a16:creationId xmlns:a16="http://schemas.microsoft.com/office/drawing/2014/main" id="{81277BA8-8894-5FE5-FF05-DC95D058191F}"/>
              </a:ext>
              <a:ext uri="{C183D7F6-B498-43B3-948B-1728B52AA6E4}">
                <adec:decorative xmlns:adec="http://schemas.microsoft.com/office/drawing/2017/decorative" val="1"/>
              </a:ext>
            </a:extLst>
          </p:cNvPr>
          <p:cNvCxnSpPr/>
          <p:nvPr userDrawn="1"/>
        </p:nvCxnSpPr>
        <p:spPr>
          <a:xfrm>
            <a:off x="422148" y="1122210"/>
            <a:ext cx="11347704" cy="0"/>
          </a:xfrm>
          <a:prstGeom prst="line">
            <a:avLst/>
          </a:prstGeom>
        </p:spPr>
        <p:style>
          <a:lnRef idx="2">
            <a:schemeClr val="accent4"/>
          </a:lnRef>
          <a:fillRef idx="0">
            <a:schemeClr val="accent4"/>
          </a:fillRef>
          <a:effectRef idx="1">
            <a:schemeClr val="accent4"/>
          </a:effectRef>
          <a:fontRef idx="minor">
            <a:schemeClr val="tx1"/>
          </a:fontRef>
        </p:style>
      </p:cxnSp>
    </p:spTree>
    <p:custDataLst>
      <p:tags r:id="rId1"/>
    </p:custDataLst>
    <p:extLst>
      <p:ext uri="{BB962C8B-B14F-4D97-AF65-F5344CB8AC3E}">
        <p14:creationId xmlns:p14="http://schemas.microsoft.com/office/powerpoint/2010/main" val="1922764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5C3129-620B-DC86-43E3-174E785CDA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89FBD39-F3D4-21BA-6B59-2B960B05CE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p:txBody>
      </p:sp>
      <p:sp>
        <p:nvSpPr>
          <p:cNvPr id="4" name="Slide Number Placeholder 3">
            <a:extLst>
              <a:ext uri="{FF2B5EF4-FFF2-40B4-BE49-F238E27FC236}">
                <a16:creationId xmlns:a16="http://schemas.microsoft.com/office/drawing/2014/main" id="{C292DED0-237B-5972-7083-106456A78AFB}"/>
              </a:ext>
            </a:extLst>
          </p:cNvPr>
          <p:cNvSpPr>
            <a:spLocks noGrp="1"/>
          </p:cNvSpPr>
          <p:nvPr>
            <p:ph type="sldNum" sz="quarter" idx="4"/>
          </p:nvPr>
        </p:nvSpPr>
        <p:spPr>
          <a:xfrm>
            <a:off x="114300" y="6384925"/>
            <a:ext cx="800100" cy="365125"/>
          </a:xfrm>
          <a:prstGeom prst="rect">
            <a:avLst/>
          </a:prstGeom>
        </p:spPr>
        <p:txBody>
          <a:bodyPr vert="horz" lIns="91440" tIns="45720" rIns="91440" bIns="45720" rtlCol="0" anchor="ctr"/>
          <a:lstStyle>
            <a:lvl1pPr algn="l">
              <a:defRPr sz="1200">
                <a:solidFill>
                  <a:schemeClr val="tx1"/>
                </a:solidFill>
              </a:defRPr>
            </a:lvl1pPr>
          </a:lstStyle>
          <a:p>
            <a:fld id="{3E93FFCE-3932-4DE9-B639-79A716969F42}" type="slidenum">
              <a:rPr lang="en-US" smtClean="0"/>
              <a:pPr/>
              <a:t>‹#›</a:t>
            </a:fld>
            <a:endParaRPr lang="en-US"/>
          </a:p>
        </p:txBody>
      </p:sp>
    </p:spTree>
    <p:custDataLst>
      <p:tags r:id="rId14"/>
    </p:custDataLst>
    <p:extLst>
      <p:ext uri="{BB962C8B-B14F-4D97-AF65-F5344CB8AC3E}">
        <p14:creationId xmlns:p14="http://schemas.microsoft.com/office/powerpoint/2010/main" val="2432556055"/>
      </p:ext>
    </p:extLst>
  </p:cSld>
  <p:clrMap bg1="lt1" tx1="dk1" bg2="lt2" tx2="dk2" accent1="accent1" accent2="accent2" accent3="accent3" accent4="accent4" accent5="accent5" accent6="accent6" hlink="hlink" folHlink="folHlink"/>
  <p:sldLayoutIdLst>
    <p:sldLayoutId id="2147483659" r:id="rId1"/>
    <p:sldLayoutId id="2147483651" r:id="rId2"/>
    <p:sldLayoutId id="2147483663" r:id="rId3"/>
    <p:sldLayoutId id="2147483654" r:id="rId4"/>
    <p:sldLayoutId id="2147483652" r:id="rId5"/>
    <p:sldLayoutId id="2147483653" r:id="rId6"/>
    <p:sldLayoutId id="2147483661" r:id="rId7"/>
    <p:sldLayoutId id="2147483660" r:id="rId8"/>
    <p:sldLayoutId id="2147483656" r:id="rId9"/>
    <p:sldLayoutId id="2147483657" r:id="rId10"/>
    <p:sldLayoutId id="2147483655" r:id="rId11"/>
    <p:sldLayoutId id="2147483662" r:id="rId12"/>
  </p:sldLayoutIdLst>
  <p:hf hdr="0" ftr="0" dt="0"/>
  <p:txStyles>
    <p:titleStyle>
      <a:lvl1pPr algn="l" defTabSz="914400" rtl="0" eaLnBrk="1" latinLnBrk="0" hangingPunct="1">
        <a:lnSpc>
          <a:spcPct val="90000"/>
        </a:lnSpc>
        <a:spcBef>
          <a:spcPct val="0"/>
        </a:spcBef>
        <a:buNone/>
        <a:defRPr sz="48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0.xml.rels><?xml version="1.0" encoding="UTF-8" standalone="yes"?>
<Relationships xmlns="http://schemas.openxmlformats.org/package/2006/relationships"><Relationship Id="rId3" Type="http://schemas.openxmlformats.org/officeDocument/2006/relationships/hyperlink" Target="https://www.osbm.nc.gov/year-end-reversion-allotment-entries-job-aid/download?attachment" TargetMode="External"/><Relationship Id="rId2" Type="http://schemas.openxmlformats.org/officeDocument/2006/relationships/slideLayout" Target="../slideLayouts/slideLayout3.xml"/><Relationship Id="rId1" Type="http://schemas.openxmlformats.org/officeDocument/2006/relationships/tags" Target="../tags/tag24.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hyperlink" Target="https://www.ncosc.gov/training/ncfs-system-training/ncfs-help-documents/gen-16-update-print-engine-financial-reporting-studio-frs" TargetMode="External"/><Relationship Id="rId2" Type="http://schemas.openxmlformats.org/officeDocument/2006/relationships/slideLayout" Target="../slideLayouts/slideLayout3.xml"/><Relationship Id="rId1" Type="http://schemas.openxmlformats.org/officeDocument/2006/relationships/tags" Target="../tags/tag25.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3.xml"/><Relationship Id="rId1" Type="http://schemas.openxmlformats.org/officeDocument/2006/relationships/tags" Target="../tags/tag26.xml"/><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1.xml"/><Relationship Id="rId1" Type="http://schemas.openxmlformats.org/officeDocument/2006/relationships/tags" Target="../tags/tag27.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28.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9.xml"/></Relationships>
</file>

<file path=ppt/slides/_rels/slide16.xml.rels><?xml version="1.0" encoding="UTF-8" standalone="yes"?>
<Relationships xmlns="http://schemas.openxmlformats.org/package/2006/relationships"><Relationship Id="rId8" Type="http://schemas.openxmlformats.org/officeDocument/2006/relationships/hyperlink" Target="https://www.ncosc.gov/state-agency-resources/statewide-policy-directory/10214-statewide-accounting-policy-internal-policyprocedures-manual-capital-assets" TargetMode="External"/><Relationship Id="rId3" Type="http://schemas.openxmlformats.org/officeDocument/2006/relationships/notesSlide" Target="../notesSlides/notesSlide2.xml"/><Relationship Id="rId7" Type="http://schemas.openxmlformats.org/officeDocument/2006/relationships/hyperlink" Target="https://www.ncosc.gov/state-agency-resources/statewide-policy-directory/10208-statewide-accounting-policy-buildings" TargetMode="External"/><Relationship Id="rId2" Type="http://schemas.openxmlformats.org/officeDocument/2006/relationships/slideLayout" Target="../slideLayouts/slideLayout3.xml"/><Relationship Id="rId1" Type="http://schemas.openxmlformats.org/officeDocument/2006/relationships/tags" Target="../tags/tag30.xml"/><Relationship Id="rId6" Type="http://schemas.openxmlformats.org/officeDocument/2006/relationships/hyperlink" Target="https://www.ncosc.gov/state-agency-resources/statewide-policy-directory/10204-statewide-accounting-policy-libraries" TargetMode="External"/><Relationship Id="rId5" Type="http://schemas.openxmlformats.org/officeDocument/2006/relationships/hyperlink" Target="https://www.ncosc.gov/state-agency-resources/statewide-policy-directory/10202-statewide-accounting-policy-additionsrenovationsimprovements" TargetMode="External"/><Relationship Id="rId4" Type="http://schemas.openxmlformats.org/officeDocument/2006/relationships/hyperlink" Target="https://www.ncosc.gov/state-agency-resources/statewide-policy-directory/10201-statewide-accounting-policy-capitalizationclassification"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ncosc.gov/state-agency-resources/statewide-policy-directory/10202-statewide-accounting-policy-additionsrenovationsimprovements" TargetMode="External"/><Relationship Id="rId2" Type="http://schemas.openxmlformats.org/officeDocument/2006/relationships/slideLayout" Target="../slideLayouts/slideLayout3.xml"/><Relationship Id="rId1" Type="http://schemas.openxmlformats.org/officeDocument/2006/relationships/tags" Target="../tags/tag31.xml"/><Relationship Id="rId6" Type="http://schemas.openxmlformats.org/officeDocument/2006/relationships/hyperlink" Target="https://www.ncosc.gov/state-agency-resources/statewide-policy-directory?field_policy_section_target_id=All&amp;field_policy_sub_type_target_id=94" TargetMode="External"/><Relationship Id="rId5" Type="http://schemas.openxmlformats.org/officeDocument/2006/relationships/hyperlink" Target="https://www.ncosc.gov/state-agency-resources/statewide-policy-directory/10205-statewide-accounting-policy-depreciation" TargetMode="External"/><Relationship Id="rId4" Type="http://schemas.openxmlformats.org/officeDocument/2006/relationships/hyperlink" Target="https://www.ncosc.gov/state-agency-resources/statewide-policy-directory/10203-statewide-accounting-policy-maintenance"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1.xml"/><Relationship Id="rId1" Type="http://schemas.openxmlformats.org/officeDocument/2006/relationships/tags" Target="../tags/tag32.xm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9.xml"/><Relationship Id="rId1" Type="http://schemas.openxmlformats.org/officeDocument/2006/relationships/tags" Target="../tags/tag3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34.xml"/></Relationships>
</file>

<file path=ppt/slides/_rels/slide21.xml.rels><?xml version="1.0" encoding="UTF-8" standalone="yes"?>
<Relationships xmlns="http://schemas.openxmlformats.org/package/2006/relationships"><Relationship Id="rId3" Type="http://schemas.openxmlformats.org/officeDocument/2006/relationships/hyperlink" Target="https://www.ncosc.gov/training/ncfs-system-training/ncfs-help-documents/fa-15-adding-rtu-asset-leased-asset" TargetMode="External"/><Relationship Id="rId2" Type="http://schemas.openxmlformats.org/officeDocument/2006/relationships/slideLayout" Target="../slideLayouts/slideLayout3.xml"/><Relationship Id="rId1" Type="http://schemas.openxmlformats.org/officeDocument/2006/relationships/tags" Target="../tags/tag35.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slideLayout" Target="../slideLayouts/slideLayout11.xml"/><Relationship Id="rId1" Type="http://schemas.openxmlformats.org/officeDocument/2006/relationships/tags" Target="../tags/tag36.xml"/></Relationships>
</file>

<file path=ppt/slides/_rels/slide23.xml.rels><?xml version="1.0" encoding="UTF-8" standalone="yes"?>
<Relationships xmlns="http://schemas.openxmlformats.org/package/2006/relationships"><Relationship Id="rId3" Type="http://schemas.openxmlformats.org/officeDocument/2006/relationships/hyperlink" Target="https://www.ncosc.gov/training/ncfs-system-training/NCFS-help-documents?field_ncfs_document_subject_target_id=77&amp;keys=" TargetMode="External"/><Relationship Id="rId2" Type="http://schemas.openxmlformats.org/officeDocument/2006/relationships/slideLayout" Target="../slideLayouts/slideLayout3.xml"/><Relationship Id="rId1" Type="http://schemas.openxmlformats.org/officeDocument/2006/relationships/tags" Target="../tags/tag37.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3.xml"/><Relationship Id="rId1" Type="http://schemas.openxmlformats.org/officeDocument/2006/relationships/tags" Target="../tags/tag38.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1.xml"/><Relationship Id="rId1" Type="http://schemas.openxmlformats.org/officeDocument/2006/relationships/tags" Target="../tags/tag39.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0.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1.xml"/></Relationships>
</file>

<file path=ppt/slides/_rels/slide28.xml.rels><?xml version="1.0" encoding="UTF-8" standalone="yes"?>
<Relationships xmlns="http://schemas.openxmlformats.org/package/2006/relationships"><Relationship Id="rId3" Type="http://schemas.openxmlformats.org/officeDocument/2006/relationships/hyperlink" Target="https://forms.office.com/pages/responsepage.aspx?id=SD_0of5UP0OTeJaLRbxmZbUw8WZqj85MlNkQx_m10YBUQUhRWVhPSFExUDVBMDU2SzUzREpJUVA0My4u&amp;route=shorturl" TargetMode="External"/><Relationship Id="rId2" Type="http://schemas.openxmlformats.org/officeDocument/2006/relationships/slideLayout" Target="../slideLayouts/slideLayout4.xml"/><Relationship Id="rId1" Type="http://schemas.openxmlformats.org/officeDocument/2006/relationships/tags" Target="../tags/tag4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3.xml"/><Relationship Id="rId1" Type="http://schemas.openxmlformats.org/officeDocument/2006/relationships/tags" Target="../tags/tag4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7.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4.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5.xml"/></Relationships>
</file>

<file path=ppt/slides/_rels/slide32.xml.rels><?xml version="1.0" encoding="UTF-8" standalone="yes"?>
<Relationships xmlns="http://schemas.openxmlformats.org/package/2006/relationships"><Relationship Id="rId3" Type="http://schemas.openxmlformats.org/officeDocument/2006/relationships/hyperlink" Target="https://teams.microsoft.com/l/meetup-join/19%3ameeting_ZjdhN2Y4ZDEtYjUyZC00YjE1LWFkZjAtYWRiNGNkZjcxMTRh%40thread.v2/0?context=%7b%22Tid%22%3a%22a1f43f48-54fe-433f-9378-968b45bc6665%22%2c%22Oid%22%3a%22a97f2b47-fee0-4f84-a663-b1d45b4d0254%22%7d" TargetMode="External"/><Relationship Id="rId2" Type="http://schemas.openxmlformats.org/officeDocument/2006/relationships/slideLayout" Target="../slideLayouts/slideLayout4.xml"/><Relationship Id="rId1" Type="http://schemas.openxmlformats.org/officeDocument/2006/relationships/tags" Target="../tags/tag46.xml"/></Relationships>
</file>

<file path=ppt/slides/_rels/slide33.xml.rels><?xml version="1.0" encoding="UTF-8" standalone="yes"?>
<Relationships xmlns="http://schemas.openxmlformats.org/package/2006/relationships"><Relationship Id="rId8" Type="http://schemas.openxmlformats.org/officeDocument/2006/relationships/hyperlink" Target="https://www.ncosc.gov/state-agency-resources/ncfs-resources/ncfs-system-information" TargetMode="External"/><Relationship Id="rId13" Type="http://schemas.openxmlformats.org/officeDocument/2006/relationships/hyperlink" Target="https://www.ncosc.gov/training/ncfs-security-roles/ncfs-security-administrators" TargetMode="External"/><Relationship Id="rId18" Type="http://schemas.openxmlformats.org/officeDocument/2006/relationships/hyperlink" Target="https://www.osbm.nc.gov/year-end-reversion-allotment-entries-job-aid/download?attachment" TargetMode="External"/><Relationship Id="rId3" Type="http://schemas.openxmlformats.org/officeDocument/2006/relationships/hyperlink" Target="https://www.ncosc.gov/state-agency-resources/ncfs-resources/2026-communications-archives" TargetMode="External"/><Relationship Id="rId7" Type="http://schemas.openxmlformats.org/officeDocument/2006/relationships/hyperlink" Target="https://www.ncosc.gov/sites/default/files/2026-02/NCFS_IC_Contacts_021026.xlsx" TargetMode="External"/><Relationship Id="rId12" Type="http://schemas.openxmlformats.org/officeDocument/2006/relationships/hyperlink" Target="https://emzn.fa.us8.oraclecloud.com/fscmUI/faces/FuseWelcome" TargetMode="External"/><Relationship Id="rId17" Type="http://schemas.openxmlformats.org/officeDocument/2006/relationships/hyperlink" Target="https://www.ncosc.gov/training/ncfs-system-training/NCFS-help-documents?field_ncfs_document_subject_target_id=77&amp;keys=" TargetMode="External"/><Relationship Id="rId2" Type="http://schemas.openxmlformats.org/officeDocument/2006/relationships/slideLayout" Target="../slideLayouts/slideLayout3.xml"/><Relationship Id="rId16" Type="http://schemas.openxmlformats.org/officeDocument/2006/relationships/hyperlink" Target="https://www.ncosc.gov/state-agency-resources/ncfs-year-end" TargetMode="External"/><Relationship Id="rId20" Type="http://schemas.openxmlformats.org/officeDocument/2006/relationships/hyperlink" Target="https://www.ncosc.gov/state-agency-resources/statewide-policy-directory?field_policy_section_target_id=All&amp;field_policy_sub_type_target_id=94" TargetMode="External"/><Relationship Id="rId1" Type="http://schemas.openxmlformats.org/officeDocument/2006/relationships/tags" Target="../tags/tag47.xml"/><Relationship Id="rId6" Type="http://schemas.openxmlformats.org/officeDocument/2006/relationships/hyperlink" Target="https://www.ncosc.gov/state-agency-resources/ncfs-resources/ncfs-change-request-intake-form" TargetMode="External"/><Relationship Id="rId11" Type="http://schemas.openxmlformats.org/officeDocument/2006/relationships/hyperlink" Target="https://www.ncosc.gov/state-agency-resources/ncfs-resources/ncfs-pre-built-reports" TargetMode="External"/><Relationship Id="rId5" Type="http://schemas.openxmlformats.org/officeDocument/2006/relationships/hyperlink" Target="https://www.ncosc.gov/training/ncfs-system-training/ncfs-help-documents/gen-16-update-print-engine-financial-reporting-studio-frs" TargetMode="External"/><Relationship Id="rId15" Type="http://schemas.openxmlformats.org/officeDocument/2006/relationships/hyperlink" Target="https://www.ncosc.gov/training/ncfs-system-training" TargetMode="External"/><Relationship Id="rId10" Type="http://schemas.openxmlformats.org/officeDocument/2006/relationships/hyperlink" Target="https://www.ncosc.gov/training/ncfs-system-training/NCFS-help-documents" TargetMode="External"/><Relationship Id="rId19" Type="http://schemas.openxmlformats.org/officeDocument/2006/relationships/hyperlink" Target="https://www.ncosc.gov/state-agency-resources/ncfs-year-end/smart-view-qrgsinstructions" TargetMode="External"/><Relationship Id="rId4" Type="http://schemas.openxmlformats.org/officeDocument/2006/relationships/hyperlink" Target="https://www.ncosc.gov/state-agency-resources/ncfs-resources/agency-year-end-activity-checklist-and-instructions" TargetMode="External"/><Relationship Id="rId9" Type="http://schemas.openxmlformats.org/officeDocument/2006/relationships/hyperlink" Target="https://www.ncosc.gov/training/ncfs-system-training/ncfs-help-documents/gen-11-ncfs-reference-links" TargetMode="External"/><Relationship Id="rId14" Type="http://schemas.openxmlformats.org/officeDocument/2006/relationships/hyperlink" Target="https://www.ncosc.gov/training/ncfs-system-training/ncfs-security-roles"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mailto:ncfs@ncosc.gov" TargetMode="External"/><Relationship Id="rId2" Type="http://schemas.openxmlformats.org/officeDocument/2006/relationships/slideLayout" Target="../slideLayouts/slideLayout11.xml"/><Relationship Id="rId1" Type="http://schemas.openxmlformats.org/officeDocument/2006/relationships/tags" Target="../tags/tag48.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microsoft.com/office/2007/relationships/hdphoto" Target="../media/hdphoto1.wdp"/><Relationship Id="rId2" Type="http://schemas.openxmlformats.org/officeDocument/2006/relationships/slideLayout" Target="../slideLayouts/slideLayout4.xml"/><Relationship Id="rId1" Type="http://schemas.openxmlformats.org/officeDocument/2006/relationships/tags" Target="../tags/tag18.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19.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1.xml"/><Relationship Id="rId1" Type="http://schemas.openxmlformats.org/officeDocument/2006/relationships/tags" Target="../tags/tag20.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1.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3.xml"/><Relationship Id="rId1" Type="http://schemas.openxmlformats.org/officeDocument/2006/relationships/tags" Target="../tags/tag2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3.xml"/><Relationship Id="rId1" Type="http://schemas.openxmlformats.org/officeDocument/2006/relationships/tags" Target="../tags/tag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1EC4A-427C-9D04-F57F-ACD444A7F15C}"/>
              </a:ext>
            </a:extLst>
          </p:cNvPr>
          <p:cNvSpPr>
            <a:spLocks noGrp="1"/>
          </p:cNvSpPr>
          <p:nvPr>
            <p:ph type="ctrTitle"/>
          </p:nvPr>
        </p:nvSpPr>
        <p:spPr>
          <a:xfrm>
            <a:off x="914399" y="1632155"/>
            <a:ext cx="9177052" cy="1776207"/>
          </a:xfrm>
        </p:spPr>
        <p:txBody>
          <a:bodyPr>
            <a:normAutofit/>
          </a:bodyPr>
          <a:lstStyle/>
          <a:p>
            <a:r>
              <a:rPr lang="en-US" sz="6000" dirty="0"/>
              <a:t>NCFS Insights</a:t>
            </a:r>
          </a:p>
        </p:txBody>
      </p:sp>
      <p:sp>
        <p:nvSpPr>
          <p:cNvPr id="3" name="Subtitle 2">
            <a:extLst>
              <a:ext uri="{FF2B5EF4-FFF2-40B4-BE49-F238E27FC236}">
                <a16:creationId xmlns:a16="http://schemas.microsoft.com/office/drawing/2014/main" id="{2B9AC402-9C30-13C8-0410-B697490EF04E}"/>
              </a:ext>
            </a:extLst>
          </p:cNvPr>
          <p:cNvSpPr>
            <a:spLocks noGrp="1"/>
          </p:cNvSpPr>
          <p:nvPr>
            <p:ph type="subTitle" idx="1"/>
          </p:nvPr>
        </p:nvSpPr>
        <p:spPr>
          <a:xfrm>
            <a:off x="914399" y="3734118"/>
            <a:ext cx="8288595" cy="1166607"/>
          </a:xfrm>
        </p:spPr>
        <p:txBody>
          <a:bodyPr>
            <a:normAutofit/>
          </a:bodyPr>
          <a:lstStyle/>
          <a:p>
            <a:r>
              <a:rPr lang="en-US" sz="4700" dirty="0"/>
              <a:t>July 8, 2026</a:t>
            </a:r>
          </a:p>
        </p:txBody>
      </p:sp>
    </p:spTree>
    <p:custDataLst>
      <p:tags r:id="rId1"/>
    </p:custDataLst>
    <p:extLst>
      <p:ext uri="{BB962C8B-B14F-4D97-AF65-F5344CB8AC3E}">
        <p14:creationId xmlns:p14="http://schemas.microsoft.com/office/powerpoint/2010/main" val="31041275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26B5C-7B97-0EB2-CD66-52A27A6A65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ADF381-C8E9-F695-468E-0105FE769B71}"/>
              </a:ext>
            </a:extLst>
          </p:cNvPr>
          <p:cNvSpPr>
            <a:spLocks noGrp="1"/>
          </p:cNvSpPr>
          <p:nvPr>
            <p:ph type="title"/>
          </p:nvPr>
        </p:nvSpPr>
        <p:spPr/>
        <p:txBody>
          <a:bodyPr>
            <a:normAutofit/>
          </a:bodyPr>
          <a:lstStyle/>
          <a:p>
            <a:r>
              <a:rPr lang="en-US" dirty="0"/>
              <a:t>General Fund After Reversion</a:t>
            </a:r>
            <a:endParaRPr lang="en-US" sz="2800" dirty="0"/>
          </a:p>
        </p:txBody>
      </p:sp>
      <p:sp>
        <p:nvSpPr>
          <p:cNvPr id="13" name="Content Placeholder 2">
            <a:extLst>
              <a:ext uri="{FF2B5EF4-FFF2-40B4-BE49-F238E27FC236}">
                <a16:creationId xmlns:a16="http://schemas.microsoft.com/office/drawing/2014/main" id="{789725CA-45C9-90A9-41B9-BE8ED34E7D03}"/>
              </a:ext>
            </a:extLst>
          </p:cNvPr>
          <p:cNvSpPr txBox="1">
            <a:spLocks/>
          </p:cNvSpPr>
          <p:nvPr/>
        </p:nvSpPr>
        <p:spPr>
          <a:xfrm>
            <a:off x="424874" y="1279526"/>
            <a:ext cx="11351491" cy="140365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pPr>
            <a:r>
              <a:rPr lang="en-US" sz="2400" dirty="0">
                <a:solidFill>
                  <a:srgbClr val="000000"/>
                </a:solidFill>
                <a:ea typeface="Calibri"/>
                <a:cs typeface="Calibri"/>
              </a:rPr>
              <a:t>After Reversion: The Unexpended YTD column values are all zero.</a:t>
            </a:r>
            <a:endParaRPr lang="en-US" sz="2400" dirty="0">
              <a:ea typeface="Calibri" panose="020F0502020204030204"/>
              <a:cs typeface="Calibri" panose="020F0502020204030204"/>
            </a:endParaRPr>
          </a:p>
          <a:p>
            <a:pPr>
              <a:spcAft>
                <a:spcPts val="1200"/>
              </a:spcAft>
            </a:pPr>
            <a:r>
              <a:rPr lang="en-US" sz="2400" dirty="0">
                <a:solidFill>
                  <a:srgbClr val="000000"/>
                </a:solidFill>
                <a:ea typeface="Calibri"/>
                <a:cs typeface="Calibri"/>
              </a:rPr>
              <a:t>Guidance for entering reversion entries in IBIS can be found in OSBM’s </a:t>
            </a:r>
            <a:r>
              <a:rPr lang="en-US" sz="2400" dirty="0">
                <a:ea typeface="+mn-lt"/>
                <a:cs typeface="+mn-lt"/>
                <a:hlinkClick r:id="rId3"/>
              </a:rPr>
              <a:t>State Agency Year-End Reversion Allotment Job Aid FY 2025-26</a:t>
            </a:r>
            <a:r>
              <a:rPr lang="en-US" sz="2400" dirty="0">
                <a:ea typeface="+mn-lt"/>
                <a:cs typeface="+mn-lt"/>
              </a:rPr>
              <a:t>.</a:t>
            </a:r>
          </a:p>
        </p:txBody>
      </p:sp>
      <p:sp>
        <p:nvSpPr>
          <p:cNvPr id="3" name="Slide Number Placeholder 2">
            <a:extLst>
              <a:ext uri="{FF2B5EF4-FFF2-40B4-BE49-F238E27FC236}">
                <a16:creationId xmlns:a16="http://schemas.microsoft.com/office/drawing/2014/main" id="{1DBF52D0-867D-120E-CB5D-4256B80AD86E}"/>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10</a:t>
            </a:fld>
            <a:endParaRPr lang="en-US"/>
          </a:p>
        </p:txBody>
      </p:sp>
      <p:pic>
        <p:nvPicPr>
          <p:cNvPr id="5" name="Picture 4">
            <a:extLst>
              <a:ext uri="{FF2B5EF4-FFF2-40B4-BE49-F238E27FC236}">
                <a16:creationId xmlns:a16="http://schemas.microsoft.com/office/drawing/2014/main" id="{5D8C04CE-50A3-6380-B399-B98083A3B49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22905" y="2893083"/>
            <a:ext cx="11366500" cy="1048672"/>
          </a:xfrm>
          <a:prstGeom prst="rect">
            <a:avLst/>
          </a:prstGeom>
        </p:spPr>
      </p:pic>
    </p:spTree>
    <p:custDataLst>
      <p:tags r:id="rId1"/>
    </p:custDataLst>
    <p:extLst>
      <p:ext uri="{BB962C8B-B14F-4D97-AF65-F5344CB8AC3E}">
        <p14:creationId xmlns:p14="http://schemas.microsoft.com/office/powerpoint/2010/main" val="2780360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92639-D55A-C7E6-008B-834585F2C1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73DABB-AC1E-A9CB-3D1D-2BED0D16A159}"/>
              </a:ext>
            </a:extLst>
          </p:cNvPr>
          <p:cNvSpPr>
            <a:spLocks noGrp="1"/>
          </p:cNvSpPr>
          <p:nvPr>
            <p:ph type="title"/>
          </p:nvPr>
        </p:nvSpPr>
        <p:spPr/>
        <p:txBody>
          <a:bodyPr>
            <a:noAutofit/>
          </a:bodyPr>
          <a:lstStyle/>
          <a:p>
            <a:r>
              <a:rPr lang="en-US" dirty="0"/>
              <a:t>Export ACFR Report Preference Update</a:t>
            </a:r>
          </a:p>
        </p:txBody>
      </p:sp>
      <p:sp>
        <p:nvSpPr>
          <p:cNvPr id="13" name="Content Placeholder 2">
            <a:extLst>
              <a:ext uri="{FF2B5EF4-FFF2-40B4-BE49-F238E27FC236}">
                <a16:creationId xmlns:a16="http://schemas.microsoft.com/office/drawing/2014/main" id="{9FAF0595-6627-3C79-36B4-827B42F969E1}"/>
              </a:ext>
            </a:extLst>
          </p:cNvPr>
          <p:cNvSpPr txBox="1">
            <a:spLocks/>
          </p:cNvSpPr>
          <p:nvPr/>
        </p:nvSpPr>
        <p:spPr>
          <a:xfrm>
            <a:off x="415635" y="1412562"/>
            <a:ext cx="11351491" cy="2730814"/>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00000"/>
                </a:solidFill>
                <a:ea typeface="Calibri" panose="020F0502020204030204"/>
                <a:cs typeface="Calibri" panose="020F0502020204030204"/>
              </a:rPr>
              <a:t>Oracle has changed the default Excel download preferences for FRS reports in NCFS, this impacts the ACFR 11G, P &amp; F, as well as 52G, 53P, and 54F.</a:t>
            </a:r>
          </a:p>
          <a:p>
            <a:r>
              <a:rPr lang="en-US" sz="2400" dirty="0">
                <a:solidFill>
                  <a:srgbClr val="000000"/>
                </a:solidFill>
                <a:ea typeface="Calibri" panose="020F0502020204030204"/>
                <a:cs typeface="Calibri" panose="020F0502020204030204"/>
              </a:rPr>
              <a:t>To download the entire report to one tab in Excel, </a:t>
            </a:r>
            <a:r>
              <a:rPr lang="en-US" sz="2400" b="1" dirty="0">
                <a:solidFill>
                  <a:srgbClr val="000000"/>
                </a:solidFill>
                <a:ea typeface="Calibri" panose="020F0502020204030204"/>
                <a:cs typeface="Calibri" panose="020F0502020204030204"/>
              </a:rPr>
              <a:t>EACH USER </a:t>
            </a:r>
            <a:r>
              <a:rPr lang="en-US" sz="2400" dirty="0">
                <a:solidFill>
                  <a:srgbClr val="000000"/>
                </a:solidFill>
                <a:ea typeface="Calibri" panose="020F0502020204030204"/>
                <a:cs typeface="Calibri" panose="020F0502020204030204"/>
              </a:rPr>
              <a:t>will need to update preferences. The update is only required one time.</a:t>
            </a:r>
          </a:p>
          <a:p>
            <a:r>
              <a:rPr lang="en-US" sz="2400" dirty="0">
                <a:solidFill>
                  <a:srgbClr val="000000"/>
                </a:solidFill>
                <a:ea typeface="Calibri" panose="020F0502020204030204"/>
                <a:cs typeface="Calibri" panose="020F0502020204030204"/>
              </a:rPr>
              <a:t>The </a:t>
            </a:r>
            <a:r>
              <a:rPr lang="en-US" sz="2400" dirty="0">
                <a:hlinkClick r:id="rId3"/>
              </a:rPr>
              <a:t>Gen-16 Update Print Engine in the Financial Reporting Studio (FRS</a:t>
            </a:r>
            <a:r>
              <a:rPr lang="en-US" sz="2400" dirty="0"/>
              <a:t>) </a:t>
            </a:r>
            <a:r>
              <a:rPr lang="en-US" sz="2400" dirty="0">
                <a:solidFill>
                  <a:srgbClr val="000000"/>
                </a:solidFill>
              </a:rPr>
              <a:t>QRG</a:t>
            </a:r>
            <a:r>
              <a:rPr lang="en-US" sz="2400" dirty="0"/>
              <a:t> </a:t>
            </a:r>
            <a:r>
              <a:rPr lang="en-US" sz="2400" dirty="0">
                <a:solidFill>
                  <a:srgbClr val="000000"/>
                </a:solidFill>
                <a:ea typeface="Calibri" panose="020F0502020204030204"/>
                <a:cs typeface="Calibri" panose="020F0502020204030204"/>
              </a:rPr>
              <a:t>provides more details.</a:t>
            </a:r>
            <a:endParaRPr lang="en-US" sz="2650" dirty="0">
              <a:solidFill>
                <a:srgbClr val="000000"/>
              </a:solidFill>
              <a:ea typeface="Calibri" panose="020F0502020204030204"/>
              <a:cs typeface="Calibri" panose="020F0502020204030204"/>
            </a:endParaRPr>
          </a:p>
        </p:txBody>
      </p:sp>
      <p:sp>
        <p:nvSpPr>
          <p:cNvPr id="3" name="Slide Number Placeholder 2">
            <a:extLst>
              <a:ext uri="{FF2B5EF4-FFF2-40B4-BE49-F238E27FC236}">
                <a16:creationId xmlns:a16="http://schemas.microsoft.com/office/drawing/2014/main" id="{C38E38B2-29EC-7DA3-4610-1782A895725B}"/>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11</a:t>
            </a:fld>
            <a:endParaRPr lang="en-US"/>
          </a:p>
        </p:txBody>
      </p:sp>
    </p:spTree>
    <p:custDataLst>
      <p:tags r:id="rId1"/>
    </p:custDataLst>
    <p:extLst>
      <p:ext uri="{BB962C8B-B14F-4D97-AF65-F5344CB8AC3E}">
        <p14:creationId xmlns:p14="http://schemas.microsoft.com/office/powerpoint/2010/main" val="9916681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018AB-1E5E-BB52-A0A1-8B2CA82AAF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57E480-41FA-8629-5C4D-8D5FA6FA7611}"/>
              </a:ext>
            </a:extLst>
          </p:cNvPr>
          <p:cNvSpPr>
            <a:spLocks noGrp="1"/>
          </p:cNvSpPr>
          <p:nvPr>
            <p:ph type="title"/>
          </p:nvPr>
        </p:nvSpPr>
        <p:spPr/>
        <p:txBody>
          <a:bodyPr>
            <a:noAutofit/>
          </a:bodyPr>
          <a:lstStyle/>
          <a:p>
            <a:r>
              <a:rPr lang="en-US" dirty="0"/>
              <a:t>Report Preference Update Steps</a:t>
            </a:r>
          </a:p>
        </p:txBody>
      </p:sp>
      <p:sp>
        <p:nvSpPr>
          <p:cNvPr id="13" name="Content Placeholder 2">
            <a:extLst>
              <a:ext uri="{FF2B5EF4-FFF2-40B4-BE49-F238E27FC236}">
                <a16:creationId xmlns:a16="http://schemas.microsoft.com/office/drawing/2014/main" id="{18178876-0D5A-27D2-752A-BEE30BB48D41}"/>
              </a:ext>
            </a:extLst>
          </p:cNvPr>
          <p:cNvSpPr txBox="1">
            <a:spLocks/>
          </p:cNvSpPr>
          <p:nvPr/>
        </p:nvSpPr>
        <p:spPr>
          <a:xfrm>
            <a:off x="461032" y="1143602"/>
            <a:ext cx="11351491" cy="476901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50000"/>
              </a:lnSpc>
              <a:spcBef>
                <a:spcPts val="1200"/>
              </a:spcBef>
              <a:spcAft>
                <a:spcPts val="1200"/>
              </a:spcAft>
              <a:buFont typeface="+mj-lt"/>
              <a:buAutoNum type="arabicPeriod"/>
            </a:pPr>
            <a:r>
              <a:rPr lang="en-US" sz="2000" dirty="0">
                <a:ea typeface="Calibri" panose="020F0502020204030204"/>
                <a:cs typeface="Calibri" panose="020F0502020204030204"/>
              </a:rPr>
              <a:t>In the Financial Reporting Center app in NCFS, open the Tasks pane and select </a:t>
            </a:r>
            <a:r>
              <a:rPr lang="en-US" sz="2000" b="1" dirty="0">
                <a:ea typeface="Calibri" panose="020F0502020204030204"/>
                <a:cs typeface="Calibri" panose="020F0502020204030204"/>
              </a:rPr>
              <a:t>Open Workspace for Financial Reports</a:t>
            </a:r>
            <a:r>
              <a:rPr lang="en-US" sz="2000" dirty="0">
                <a:ea typeface="Calibri" panose="020F0502020204030204"/>
                <a:cs typeface="Calibri" panose="020F0502020204030204"/>
              </a:rPr>
              <a:t>.</a:t>
            </a:r>
          </a:p>
          <a:p>
            <a:pPr marL="457200" indent="-457200">
              <a:lnSpc>
                <a:spcPct val="150000"/>
              </a:lnSpc>
              <a:spcBef>
                <a:spcPts val="1200"/>
              </a:spcBef>
              <a:spcAft>
                <a:spcPts val="1200"/>
              </a:spcAft>
              <a:buFont typeface="+mj-lt"/>
              <a:buAutoNum type="arabicPeriod"/>
            </a:pPr>
            <a:r>
              <a:rPr lang="en-US" sz="2000" dirty="0">
                <a:ea typeface="Calibri" panose="020F0502020204030204"/>
                <a:cs typeface="Calibri" panose="020F0502020204030204"/>
              </a:rPr>
              <a:t>Select </a:t>
            </a:r>
            <a:r>
              <a:rPr lang="en-US" sz="2000" b="1" dirty="0">
                <a:ea typeface="Calibri" panose="020F0502020204030204"/>
                <a:cs typeface="Calibri" panose="020F0502020204030204"/>
              </a:rPr>
              <a:t>File</a:t>
            </a:r>
            <a:r>
              <a:rPr lang="en-US" sz="2000" dirty="0">
                <a:ea typeface="Calibri" panose="020F0502020204030204"/>
                <a:cs typeface="Calibri" panose="020F0502020204030204"/>
              </a:rPr>
              <a:t>, then </a:t>
            </a:r>
            <a:r>
              <a:rPr lang="en-US" sz="2000" b="1" dirty="0">
                <a:ea typeface="Calibri" panose="020F0502020204030204"/>
                <a:cs typeface="Calibri" panose="020F0502020204030204"/>
              </a:rPr>
              <a:t>Preferences</a:t>
            </a:r>
            <a:r>
              <a:rPr lang="en-US" sz="2000" dirty="0">
                <a:ea typeface="Calibri" panose="020F0502020204030204"/>
                <a:cs typeface="Calibri" panose="020F0502020204030204"/>
              </a:rPr>
              <a:t> to open your report preferences. </a:t>
            </a:r>
          </a:p>
          <a:p>
            <a:pPr marL="457200" lvl="0" indent="-457200" eaLnBrk="0" fontAlgn="base" hangingPunct="0">
              <a:lnSpc>
                <a:spcPct val="150000"/>
              </a:lnSpc>
              <a:spcBef>
                <a:spcPts val="1200"/>
              </a:spcBef>
              <a:spcAft>
                <a:spcPts val="1200"/>
              </a:spcAft>
              <a:buFont typeface="+mj-lt"/>
              <a:buAutoNum type="arabicPeriod"/>
              <a:tabLst>
                <a:tab pos="693738" algn="l"/>
              </a:tabLst>
            </a:pPr>
            <a:r>
              <a:rPr lang="en-US" altLang="en-US" sz="2000" dirty="0">
                <a:ea typeface="Calibri"/>
                <a:cs typeface="Arial"/>
              </a:rPr>
              <a:t>On the Preferences popup box select </a:t>
            </a:r>
            <a:r>
              <a:rPr lang="en-US" altLang="en-US" sz="2000" b="1" dirty="0">
                <a:ea typeface="Calibri"/>
                <a:cs typeface="Arial"/>
              </a:rPr>
              <a:t>Financial Reporting</a:t>
            </a:r>
            <a:r>
              <a:rPr lang="en-US" altLang="en-US" sz="2000" dirty="0">
                <a:ea typeface="Calibri"/>
                <a:cs typeface="Arial"/>
              </a:rPr>
              <a:t> and the </a:t>
            </a:r>
            <a:r>
              <a:rPr lang="en-US" altLang="en-US" sz="2000" b="1" dirty="0">
                <a:ea typeface="Calibri"/>
                <a:cs typeface="Arial"/>
              </a:rPr>
              <a:t>Print Engine</a:t>
            </a:r>
            <a:r>
              <a:rPr lang="en-US" altLang="en-US" sz="2000" dirty="0">
                <a:ea typeface="Calibri"/>
                <a:cs typeface="Arial"/>
              </a:rPr>
              <a:t> tab.</a:t>
            </a:r>
          </a:p>
          <a:p>
            <a:pPr marL="457200" lvl="0" indent="-457200" eaLnBrk="0" fontAlgn="base" hangingPunct="0">
              <a:lnSpc>
                <a:spcPct val="150000"/>
              </a:lnSpc>
              <a:spcBef>
                <a:spcPts val="1200"/>
              </a:spcBef>
              <a:spcAft>
                <a:spcPts val="1200"/>
              </a:spcAft>
              <a:buFont typeface="+mj-lt"/>
              <a:buAutoNum type="arabicPeriod"/>
              <a:tabLst>
                <a:tab pos="693738" algn="l"/>
              </a:tabLst>
            </a:pPr>
            <a:r>
              <a:rPr lang="en-US" altLang="en-US" sz="2000" dirty="0">
                <a:ea typeface="Calibri"/>
                <a:cs typeface="Arial"/>
              </a:rPr>
              <a:t>Select </a:t>
            </a:r>
            <a:r>
              <a:rPr lang="en-US" altLang="en-US" sz="2000" b="1" dirty="0">
                <a:ea typeface="Calibri"/>
                <a:cs typeface="Arial"/>
              </a:rPr>
              <a:t>True </a:t>
            </a:r>
            <a:r>
              <a:rPr lang="en-US" altLang="en-US" sz="2000" dirty="0">
                <a:ea typeface="Calibri"/>
                <a:cs typeface="Arial"/>
              </a:rPr>
              <a:t>under </a:t>
            </a:r>
            <a:r>
              <a:rPr lang="en-US" altLang="en-US" sz="2000" b="1" dirty="0">
                <a:ea typeface="Calibri"/>
                <a:cs typeface="Arial"/>
              </a:rPr>
              <a:t>Excel Export Ignore Page Break.</a:t>
            </a:r>
          </a:p>
          <a:p>
            <a:pPr marL="457200" lvl="0" indent="-457200" eaLnBrk="0" fontAlgn="base" hangingPunct="0">
              <a:lnSpc>
                <a:spcPct val="150000"/>
              </a:lnSpc>
              <a:spcBef>
                <a:spcPts val="1200"/>
              </a:spcBef>
              <a:spcAft>
                <a:spcPts val="1200"/>
              </a:spcAft>
              <a:buFont typeface="+mj-lt"/>
              <a:buAutoNum type="arabicPeriod"/>
              <a:tabLst>
                <a:tab pos="693738" algn="l"/>
              </a:tabLst>
            </a:pPr>
            <a:r>
              <a:rPr lang="en-US" altLang="en-US" sz="2000" dirty="0">
                <a:ea typeface="Calibri"/>
                <a:cs typeface="Arial"/>
              </a:rPr>
              <a:t>Then </a:t>
            </a:r>
            <a:r>
              <a:rPr lang="en-US" altLang="en-US" sz="2000" b="1" dirty="0">
                <a:ea typeface="Calibri"/>
                <a:cs typeface="Arial"/>
              </a:rPr>
              <a:t>OK</a:t>
            </a:r>
            <a:r>
              <a:rPr lang="en-US" altLang="en-US" sz="2000" dirty="0">
                <a:ea typeface="Calibri"/>
                <a:cs typeface="Arial"/>
              </a:rPr>
              <a:t>.</a:t>
            </a:r>
            <a:endParaRPr lang="en-US" altLang="en-US" sz="1100" dirty="0">
              <a:ea typeface="Calibri"/>
              <a:cs typeface="Arial"/>
            </a:endParaRPr>
          </a:p>
        </p:txBody>
      </p:sp>
      <p:pic>
        <p:nvPicPr>
          <p:cNvPr id="16" name="Picture 1">
            <a:extLst>
              <a:ext uri="{FF2B5EF4-FFF2-40B4-BE49-F238E27FC236}">
                <a16:creationId xmlns:a16="http://schemas.microsoft.com/office/drawing/2014/main" id="{A4133398-F000-A6F6-4A38-DF13A2F6D3D9}"/>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73801" y="1812466"/>
            <a:ext cx="2410843" cy="119903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EDE886E7-3F64-7E47-41EF-0752D242E9C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526712" y="3614059"/>
            <a:ext cx="3877216" cy="1524213"/>
          </a:xfrm>
          <a:prstGeom prst="rect">
            <a:avLst/>
          </a:prstGeom>
        </p:spPr>
      </p:pic>
      <p:pic>
        <p:nvPicPr>
          <p:cNvPr id="20" name="Picture 19">
            <a:extLst>
              <a:ext uri="{FF2B5EF4-FFF2-40B4-BE49-F238E27FC236}">
                <a16:creationId xmlns:a16="http://schemas.microsoft.com/office/drawing/2014/main" id="{05B8268C-88EF-BDB2-432E-2A8C1484707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2394408" y="4376166"/>
            <a:ext cx="3811114" cy="2481834"/>
          </a:xfrm>
          <a:prstGeom prst="rect">
            <a:avLst/>
          </a:prstGeom>
        </p:spPr>
      </p:pic>
      <p:sp>
        <p:nvSpPr>
          <p:cNvPr id="3" name="Slide Number Placeholder 2">
            <a:extLst>
              <a:ext uri="{FF2B5EF4-FFF2-40B4-BE49-F238E27FC236}">
                <a16:creationId xmlns:a16="http://schemas.microsoft.com/office/drawing/2014/main" id="{74C9C7C9-1DBA-8FF7-7DE0-1576B3C5C3B5}"/>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12</a:t>
            </a:fld>
            <a:endParaRPr lang="en-US"/>
          </a:p>
        </p:txBody>
      </p:sp>
    </p:spTree>
    <p:custDataLst>
      <p:tags r:id="rId1"/>
    </p:custDataLst>
    <p:extLst>
      <p:ext uri="{BB962C8B-B14F-4D97-AF65-F5344CB8AC3E}">
        <p14:creationId xmlns:p14="http://schemas.microsoft.com/office/powerpoint/2010/main" val="6009842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7928D-D3BF-10B7-679E-6B74FEB2AF2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5520E0B-55FA-08F0-9AAF-6185850BB035}"/>
              </a:ext>
            </a:extLst>
          </p:cNvPr>
          <p:cNvSpPr>
            <a:spLocks noGrp="1"/>
          </p:cNvSpPr>
          <p:nvPr>
            <p:ph type="title"/>
          </p:nvPr>
        </p:nvSpPr>
        <p:spPr>
          <a:xfrm>
            <a:off x="0" y="-1325563"/>
            <a:ext cx="10515600" cy="1325563"/>
          </a:xfrm>
        </p:spPr>
        <p:txBody>
          <a:bodyPr vert="horz" lIns="91440" tIns="45720" rIns="91440" bIns="45720" rtlCol="0" anchor="b">
            <a:normAutofit/>
          </a:bodyPr>
          <a:lstStyle/>
          <a:p>
            <a:r>
              <a:rPr lang="en-US" dirty="0"/>
              <a:t>Presenter Spotlight 2</a:t>
            </a:r>
          </a:p>
        </p:txBody>
      </p:sp>
      <p:sp>
        <p:nvSpPr>
          <p:cNvPr id="2" name="Content Placeholder 1">
            <a:extLst>
              <a:ext uri="{FF2B5EF4-FFF2-40B4-BE49-F238E27FC236}">
                <a16:creationId xmlns:a16="http://schemas.microsoft.com/office/drawing/2014/main" id="{EA0C0F5E-159F-5349-889F-5D76AC3C0192}"/>
              </a:ext>
            </a:extLst>
          </p:cNvPr>
          <p:cNvSpPr>
            <a:spLocks noGrp="1"/>
          </p:cNvSpPr>
          <p:nvPr>
            <p:ph sz="quarter" idx="13"/>
          </p:nvPr>
        </p:nvSpPr>
        <p:spPr>
          <a:xfrm>
            <a:off x="3268824" y="2871216"/>
            <a:ext cx="5654351" cy="3986784"/>
          </a:xfrm>
        </p:spPr>
        <p:txBody>
          <a:bodyPr anchor="ctr"/>
          <a:lstStyle/>
          <a:p>
            <a:pPr algn="ctr"/>
            <a:r>
              <a:rPr kumimoji="0" lang="en-US" sz="2400" b="1" i="0" u="none" strike="noStrike" kern="1200" cap="none" spc="0" normalizeH="0" baseline="0" noProof="0" dirty="0">
                <a:ln>
                  <a:noFill/>
                </a:ln>
                <a:solidFill>
                  <a:schemeClr val="bg1"/>
                </a:solidFill>
                <a:effectLst/>
                <a:uLnTx/>
                <a:uFillTx/>
                <a:latin typeface="Aptos Display" panose="02110004020202020204"/>
                <a:ea typeface="+mj-ea"/>
                <a:cs typeface="+mj-cs"/>
              </a:rPr>
              <a:t>Jessica Mapes and Kim Battle</a:t>
            </a:r>
          </a:p>
          <a:p>
            <a:pPr algn="ctr"/>
            <a:endParaRPr kumimoji="0" lang="en-US" sz="2400" b="1" i="0" u="none" strike="noStrike" kern="1200" cap="none" spc="0" normalizeH="0" baseline="0" noProof="0" dirty="0">
              <a:ln>
                <a:noFill/>
              </a:ln>
              <a:solidFill>
                <a:schemeClr val="bg1"/>
              </a:solidFill>
              <a:effectLst/>
              <a:uLnTx/>
              <a:uFillTx/>
              <a:latin typeface="Aptos Display" panose="02110004020202020204"/>
              <a:ea typeface="+mj-ea"/>
              <a:cs typeface="+mj-cs"/>
            </a:endParaRPr>
          </a:p>
          <a:p>
            <a:pPr algn="ctr"/>
            <a:r>
              <a:rPr kumimoji="0" lang="en-US" sz="2000" b="1" i="0" u="none" strike="noStrike" kern="1200" cap="none" spc="0" normalizeH="0" baseline="0" noProof="0" dirty="0">
                <a:ln>
                  <a:noFill/>
                </a:ln>
                <a:solidFill>
                  <a:schemeClr val="bg1"/>
                </a:solidFill>
                <a:effectLst/>
                <a:uLnTx/>
                <a:uFillTx/>
                <a:latin typeface="Aptos Display" panose="02110004020202020204"/>
                <a:ea typeface="+mj-ea"/>
                <a:cs typeface="+mj-cs"/>
              </a:rPr>
              <a:t>North Carolina Financial System</a:t>
            </a:r>
            <a:br>
              <a:rPr kumimoji="0" lang="en-US" sz="2000" b="1" i="0" u="none" strike="noStrike" kern="1200" cap="none" spc="0" normalizeH="0" baseline="0" noProof="0" dirty="0">
                <a:ln>
                  <a:noFill/>
                </a:ln>
                <a:solidFill>
                  <a:schemeClr val="bg1"/>
                </a:solidFill>
                <a:effectLst/>
                <a:uLnTx/>
                <a:uFillTx/>
                <a:latin typeface="Aptos Display" panose="02110004020202020204"/>
                <a:ea typeface="+mj-ea"/>
                <a:cs typeface="+mj-cs"/>
              </a:rPr>
            </a:br>
            <a:r>
              <a:rPr kumimoji="0" lang="en-US" sz="2000" b="1" i="0" u="none" strike="noStrike" kern="1200" cap="none" spc="0" normalizeH="0" baseline="0" noProof="0" dirty="0">
                <a:ln>
                  <a:noFill/>
                </a:ln>
                <a:solidFill>
                  <a:schemeClr val="bg1"/>
                </a:solidFill>
                <a:effectLst/>
                <a:uLnTx/>
                <a:uFillTx/>
                <a:latin typeface="Aptos Display" panose="02110004020202020204"/>
                <a:ea typeface="+mj-ea"/>
                <a:cs typeface="+mj-cs"/>
              </a:rPr>
              <a:t>NC Office of the State Controller</a:t>
            </a:r>
            <a:endParaRPr lang="en-US" dirty="0">
              <a:solidFill>
                <a:schemeClr val="bg1"/>
              </a:solidFill>
            </a:endParaRPr>
          </a:p>
        </p:txBody>
      </p:sp>
      <p:cxnSp>
        <p:nvCxnSpPr>
          <p:cNvPr id="3" name="Straight Connector 2">
            <a:extLst>
              <a:ext uri="{FF2B5EF4-FFF2-40B4-BE49-F238E27FC236}">
                <a16:creationId xmlns:a16="http://schemas.microsoft.com/office/drawing/2014/main" id="{25F622E1-C23E-95A4-C323-6A3458A17AD7}"/>
              </a:ext>
              <a:ext uri="{C183D7F6-B498-43B3-948B-1728B52AA6E4}">
                <adec:decorative xmlns:adec="http://schemas.microsoft.com/office/drawing/2017/decorative" val="1"/>
              </a:ext>
            </a:extLst>
          </p:cNvPr>
          <p:cNvCxnSpPr>
            <a:cxnSpLocks/>
          </p:cNvCxnSpPr>
          <p:nvPr/>
        </p:nvCxnSpPr>
        <p:spPr>
          <a:xfrm>
            <a:off x="3352800" y="4756198"/>
            <a:ext cx="54864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7" name="Slide Number Placeholder 6">
            <a:extLst>
              <a:ext uri="{FF2B5EF4-FFF2-40B4-BE49-F238E27FC236}">
                <a16:creationId xmlns:a16="http://schemas.microsoft.com/office/drawing/2014/main" id="{C19F5E08-92E4-98CC-895F-A24FD01D821F}"/>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13</a:t>
            </a:fld>
            <a:endParaRPr lang="en-US"/>
          </a:p>
        </p:txBody>
      </p:sp>
      <p:pic>
        <p:nvPicPr>
          <p:cNvPr id="6" name="Picture 5">
            <a:extLst>
              <a:ext uri="{FF2B5EF4-FFF2-40B4-BE49-F238E27FC236}">
                <a16:creationId xmlns:a16="http://schemas.microsoft.com/office/drawing/2014/main" id="{B87284C1-B67D-8580-A31F-C54D533234F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739261" y="1295273"/>
            <a:ext cx="2223770" cy="2292350"/>
          </a:xfrm>
          <a:prstGeom prst="flowChartConnector">
            <a:avLst/>
          </a:prstGeom>
        </p:spPr>
      </p:pic>
      <p:pic>
        <p:nvPicPr>
          <p:cNvPr id="8" name="Picture 7">
            <a:extLst>
              <a:ext uri="{FF2B5EF4-FFF2-40B4-BE49-F238E27FC236}">
                <a16:creationId xmlns:a16="http://schemas.microsoft.com/office/drawing/2014/main" id="{ECAA25E4-E80A-520C-F3A7-11BBE639FC6F}"/>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355715" y="1320038"/>
            <a:ext cx="2223770" cy="2267585"/>
          </a:xfrm>
          <a:prstGeom prst="flowChartConnector">
            <a:avLst/>
          </a:prstGeom>
        </p:spPr>
      </p:pic>
    </p:spTree>
    <p:custDataLst>
      <p:tags r:id="rId1"/>
    </p:custDataLst>
    <p:extLst>
      <p:ext uri="{BB962C8B-B14F-4D97-AF65-F5344CB8AC3E}">
        <p14:creationId xmlns:p14="http://schemas.microsoft.com/office/powerpoint/2010/main" val="612557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0E411-0EF8-3961-08EE-31B536D35E3C}"/>
              </a:ext>
            </a:extLst>
          </p:cNvPr>
          <p:cNvSpPr>
            <a:spLocks noGrp="1"/>
          </p:cNvSpPr>
          <p:nvPr>
            <p:ph type="title"/>
          </p:nvPr>
        </p:nvSpPr>
        <p:spPr/>
        <p:txBody>
          <a:bodyPr/>
          <a:lstStyle/>
          <a:p>
            <a:r>
              <a:rPr lang="en-US" dirty="0">
                <a:solidFill>
                  <a:srgbClr val="002868"/>
                </a:solidFill>
              </a:rPr>
              <a:t>Capitalization Threshold Increase</a:t>
            </a:r>
            <a:endParaRPr lang="en-US" dirty="0"/>
          </a:p>
        </p:txBody>
      </p:sp>
      <p:sp>
        <p:nvSpPr>
          <p:cNvPr id="3" name="Text Placeholder 2">
            <a:extLst>
              <a:ext uri="{FF2B5EF4-FFF2-40B4-BE49-F238E27FC236}">
                <a16:creationId xmlns:a16="http://schemas.microsoft.com/office/drawing/2014/main" id="{D0498B96-7B9A-6BB5-9E29-92C49F5F52EF}"/>
              </a:ext>
            </a:extLst>
          </p:cNvPr>
          <p:cNvSpPr>
            <a:spLocks noGrp="1"/>
          </p:cNvSpPr>
          <p:nvPr>
            <p:ph type="body" sz="quarter" idx="13"/>
          </p:nvPr>
        </p:nvSpPr>
        <p:spPr/>
        <p:txBody>
          <a:bodyPr/>
          <a:lstStyle/>
          <a:p>
            <a:pPr marL="342900" indent="-342900">
              <a:buFont typeface="Arial" panose="020B0604020202020204" pitchFamily="34" charset="0"/>
              <a:buChar char="•"/>
            </a:pPr>
            <a:r>
              <a:rPr lang="en-US" dirty="0"/>
              <a:t>Effective accounting date July 1, 2026.</a:t>
            </a:r>
          </a:p>
          <a:p>
            <a:pPr marL="342900" indent="-342900">
              <a:buFont typeface="Arial" panose="020B0604020202020204" pitchFamily="34" charset="0"/>
              <a:buChar char="•"/>
            </a:pPr>
            <a:r>
              <a:rPr lang="en-US" dirty="0"/>
              <a:t>Land, M&amp;E, Art,  and Gen. Infra increased from $5,000 to $10,000.</a:t>
            </a:r>
          </a:p>
          <a:p>
            <a:pPr marL="342900" indent="-342900">
              <a:buFont typeface="Arial" panose="020B0604020202020204" pitchFamily="34" charset="0"/>
              <a:buChar char="•"/>
            </a:pPr>
            <a:r>
              <a:rPr lang="en-US" dirty="0"/>
              <a:t>Buildings increased from $5,000 to $100,000.</a:t>
            </a:r>
          </a:p>
          <a:p>
            <a:pPr marL="342900" indent="-342900">
              <a:buFont typeface="Arial" panose="020B0604020202020204" pitchFamily="34" charset="0"/>
              <a:buChar char="•"/>
            </a:pPr>
            <a:r>
              <a:rPr lang="en-US" dirty="0"/>
              <a:t>Assets below new threshold – “retired” from FA module in FY2027.</a:t>
            </a:r>
          </a:p>
          <a:p>
            <a:pPr marL="342900" indent="-342900">
              <a:buFont typeface="Arial" panose="020B0604020202020204" pitchFamily="34" charset="0"/>
              <a:buChar char="•"/>
            </a:pPr>
            <a:r>
              <a:rPr lang="en-US" dirty="0"/>
              <a:t>For FY2027 ACFR financial reporting purposes, “retired” assets will be a current year deduction in FA module.</a:t>
            </a:r>
          </a:p>
        </p:txBody>
      </p:sp>
      <p:graphicFrame>
        <p:nvGraphicFramePr>
          <p:cNvPr id="6" name="Content Placeholder 5">
            <a:extLst>
              <a:ext uri="{FF2B5EF4-FFF2-40B4-BE49-F238E27FC236}">
                <a16:creationId xmlns:a16="http://schemas.microsoft.com/office/drawing/2014/main" id="{5E0FA123-34C3-4D85-853D-0C078489BDAA}"/>
              </a:ext>
            </a:extLst>
          </p:cNvPr>
          <p:cNvGraphicFramePr>
            <a:graphicFrameLocks noGrp="1"/>
          </p:cNvGraphicFramePr>
          <p:nvPr>
            <p:ph idx="1"/>
            <p:extLst>
              <p:ext uri="{D42A27DB-BD31-4B8C-83A1-F6EECF244321}">
                <p14:modId xmlns:p14="http://schemas.microsoft.com/office/powerpoint/2010/main" val="1775841706"/>
              </p:ext>
            </p:extLst>
          </p:nvPr>
        </p:nvGraphicFramePr>
        <p:xfrm>
          <a:off x="4303713" y="1246188"/>
          <a:ext cx="7781451" cy="4937760"/>
        </p:xfrm>
        <a:graphic>
          <a:graphicData uri="http://schemas.openxmlformats.org/drawingml/2006/table">
            <a:tbl>
              <a:tblPr firstRow="1" bandRow="1">
                <a:tableStyleId>{5C22544A-7EE6-4342-B048-85BDC9FD1C3A}</a:tableStyleId>
              </a:tblPr>
              <a:tblGrid>
                <a:gridCol w="3944548">
                  <a:extLst>
                    <a:ext uri="{9D8B030D-6E8A-4147-A177-3AD203B41FA5}">
                      <a16:colId xmlns:a16="http://schemas.microsoft.com/office/drawing/2014/main" val="2920576384"/>
                    </a:ext>
                  </a:extLst>
                </a:gridCol>
                <a:gridCol w="1920240">
                  <a:extLst>
                    <a:ext uri="{9D8B030D-6E8A-4147-A177-3AD203B41FA5}">
                      <a16:colId xmlns:a16="http://schemas.microsoft.com/office/drawing/2014/main" val="756002513"/>
                    </a:ext>
                  </a:extLst>
                </a:gridCol>
                <a:gridCol w="1916663">
                  <a:extLst>
                    <a:ext uri="{9D8B030D-6E8A-4147-A177-3AD203B41FA5}">
                      <a16:colId xmlns:a16="http://schemas.microsoft.com/office/drawing/2014/main" val="1301929383"/>
                    </a:ext>
                  </a:extLst>
                </a:gridCol>
              </a:tblGrid>
              <a:tr h="599488">
                <a:tc>
                  <a:txBody>
                    <a:bodyPr/>
                    <a:lstStyle/>
                    <a:p>
                      <a:r>
                        <a:rPr lang="en-US" sz="1600" dirty="0"/>
                        <a:t>Asset Class</a:t>
                      </a:r>
                    </a:p>
                  </a:txBody>
                  <a:tcPr anchor="ctr"/>
                </a:tc>
                <a:tc>
                  <a:txBody>
                    <a:bodyPr/>
                    <a:lstStyle/>
                    <a:p>
                      <a:r>
                        <a:rPr lang="en-US" sz="1600" dirty="0"/>
                        <a:t>Current Capitalization Threshold</a:t>
                      </a:r>
                    </a:p>
                  </a:txBody>
                  <a:tcPr anchor="ctr"/>
                </a:tc>
                <a:tc>
                  <a:txBody>
                    <a:bodyPr/>
                    <a:lstStyle/>
                    <a:p>
                      <a:r>
                        <a:rPr lang="en-US" sz="1600" dirty="0"/>
                        <a:t>July 1, 2026 Capitalization Threshold</a:t>
                      </a:r>
                    </a:p>
                  </a:txBody>
                  <a:tcPr anchor="ctr"/>
                </a:tc>
                <a:extLst>
                  <a:ext uri="{0D108BD9-81ED-4DB2-BD59-A6C34878D82A}">
                    <a16:rowId xmlns:a16="http://schemas.microsoft.com/office/drawing/2014/main" val="2903280590"/>
                  </a:ext>
                </a:extLst>
              </a:tr>
              <a:tr h="457200">
                <a:tc>
                  <a:txBody>
                    <a:bodyPr/>
                    <a:lstStyle/>
                    <a:p>
                      <a:r>
                        <a:rPr lang="en-US" sz="1600" dirty="0"/>
                        <a:t>Buildings</a:t>
                      </a:r>
                    </a:p>
                  </a:txBody>
                  <a:tcPr anchor="ctr"/>
                </a:tc>
                <a:tc>
                  <a:txBody>
                    <a:bodyPr/>
                    <a:lstStyle/>
                    <a:p>
                      <a:r>
                        <a:rPr lang="en-US" sz="1600" dirty="0"/>
                        <a:t>$5,000</a:t>
                      </a:r>
                    </a:p>
                  </a:txBody>
                  <a:tcPr anchor="ctr"/>
                </a:tc>
                <a:tc>
                  <a:txBody>
                    <a:bodyPr/>
                    <a:lstStyle/>
                    <a:p>
                      <a:r>
                        <a:rPr lang="en-US" sz="1600"/>
                        <a:t>$100,000</a:t>
                      </a:r>
                    </a:p>
                  </a:txBody>
                  <a:tcPr anchor="ctr"/>
                </a:tc>
                <a:extLst>
                  <a:ext uri="{0D108BD9-81ED-4DB2-BD59-A6C34878D82A}">
                    <a16:rowId xmlns:a16="http://schemas.microsoft.com/office/drawing/2014/main" val="3729064963"/>
                  </a:ext>
                </a:extLst>
              </a:tr>
              <a:tr h="1143000">
                <a:tc>
                  <a:txBody>
                    <a:bodyPr/>
                    <a:lstStyle/>
                    <a:p>
                      <a:r>
                        <a:rPr lang="en-US" sz="1600" dirty="0"/>
                        <a:t>Land </a:t>
                      </a:r>
                      <a:br>
                        <a:rPr lang="en-US" sz="1600" dirty="0"/>
                      </a:br>
                      <a:r>
                        <a:rPr lang="en-US" sz="1600" dirty="0"/>
                        <a:t>Machinery and equipment</a:t>
                      </a:r>
                    </a:p>
                    <a:p>
                      <a:r>
                        <a:rPr lang="en-US" sz="1600" dirty="0"/>
                        <a:t>Art, literature, and other artifacts </a:t>
                      </a:r>
                    </a:p>
                    <a:p>
                      <a:r>
                        <a:rPr lang="en-US" sz="1600" dirty="0"/>
                        <a:t>General infrastructure</a:t>
                      </a:r>
                    </a:p>
                  </a:txBody>
                  <a:tcPr anchor="ctr"/>
                </a:tc>
                <a:tc>
                  <a:txBody>
                    <a:bodyPr/>
                    <a:lstStyle/>
                    <a:p>
                      <a:r>
                        <a:rPr lang="en-US" sz="1600" dirty="0"/>
                        <a:t>$5,000</a:t>
                      </a:r>
                    </a:p>
                  </a:txBody>
                  <a:tcPr anchor="ctr"/>
                </a:tc>
                <a:tc>
                  <a:txBody>
                    <a:bodyPr/>
                    <a:lstStyle/>
                    <a:p>
                      <a:r>
                        <a:rPr lang="en-US" sz="1600" dirty="0"/>
                        <a:t>$10,000</a:t>
                      </a:r>
                    </a:p>
                  </a:txBody>
                  <a:tcPr anchor="ctr"/>
                </a:tc>
                <a:extLst>
                  <a:ext uri="{0D108BD9-81ED-4DB2-BD59-A6C34878D82A}">
                    <a16:rowId xmlns:a16="http://schemas.microsoft.com/office/drawing/2014/main" val="710144393"/>
                  </a:ext>
                </a:extLst>
              </a:tr>
              <a:tr h="457200">
                <a:tc>
                  <a:txBody>
                    <a:bodyPr/>
                    <a:lstStyle/>
                    <a:p>
                      <a:r>
                        <a:rPr lang="en-US" sz="1600" dirty="0"/>
                        <a:t>Internally generated computer software</a:t>
                      </a:r>
                    </a:p>
                  </a:txBody>
                  <a:tcPr anchor="ctr"/>
                </a:tc>
                <a:tc>
                  <a:txBody>
                    <a:bodyPr/>
                    <a:lstStyle/>
                    <a:p>
                      <a:r>
                        <a:rPr lang="en-US" sz="1600" dirty="0"/>
                        <a:t>$1,000,000</a:t>
                      </a:r>
                    </a:p>
                  </a:txBody>
                  <a:tcPr anchor="ctr"/>
                </a:tc>
                <a:tc>
                  <a:txBody>
                    <a:bodyPr/>
                    <a:lstStyle/>
                    <a:p>
                      <a:r>
                        <a:rPr lang="en-US" sz="1600"/>
                        <a:t>$1,000,000</a:t>
                      </a:r>
                    </a:p>
                  </a:txBody>
                  <a:tcPr anchor="ctr"/>
                </a:tc>
                <a:extLst>
                  <a:ext uri="{0D108BD9-81ED-4DB2-BD59-A6C34878D82A}">
                    <a16:rowId xmlns:a16="http://schemas.microsoft.com/office/drawing/2014/main" val="1608297525"/>
                  </a:ext>
                </a:extLst>
              </a:tr>
              <a:tr h="457200">
                <a:tc>
                  <a:txBody>
                    <a:bodyPr/>
                    <a:lstStyle/>
                    <a:p>
                      <a:r>
                        <a:rPr lang="en-US" sz="1600" dirty="0"/>
                        <a:t>Other intangible assets</a:t>
                      </a:r>
                    </a:p>
                  </a:txBody>
                  <a:tcPr anchor="ctr"/>
                </a:tc>
                <a:tc>
                  <a:txBody>
                    <a:bodyPr/>
                    <a:lstStyle/>
                    <a:p>
                      <a:r>
                        <a:rPr lang="en-US" sz="1600"/>
                        <a:t>$100,000</a:t>
                      </a:r>
                    </a:p>
                  </a:txBody>
                  <a:tcPr anchor="ctr"/>
                </a:tc>
                <a:tc>
                  <a:txBody>
                    <a:bodyPr/>
                    <a:lstStyle/>
                    <a:p>
                      <a:r>
                        <a:rPr lang="en-US" sz="1600" dirty="0"/>
                        <a:t>$100,000</a:t>
                      </a:r>
                    </a:p>
                  </a:txBody>
                  <a:tcPr anchor="ctr"/>
                </a:tc>
                <a:extLst>
                  <a:ext uri="{0D108BD9-81ED-4DB2-BD59-A6C34878D82A}">
                    <a16:rowId xmlns:a16="http://schemas.microsoft.com/office/drawing/2014/main" val="670611202"/>
                  </a:ext>
                </a:extLst>
              </a:tr>
              <a:tr h="1143000">
                <a:tc>
                  <a:txBody>
                    <a:bodyPr/>
                    <a:lstStyle/>
                    <a:p>
                      <a:r>
                        <a:rPr lang="en-US" sz="1600" dirty="0"/>
                        <a:t>Right-to-use – Buildings</a:t>
                      </a:r>
                      <a:br>
                        <a:rPr lang="en-US" sz="1600" dirty="0"/>
                      </a:br>
                      <a:r>
                        <a:rPr lang="en-US" sz="1600" dirty="0"/>
                        <a:t>Right-to-use-Land</a:t>
                      </a:r>
                      <a:br>
                        <a:rPr lang="en-US" sz="1600" dirty="0"/>
                      </a:br>
                      <a:r>
                        <a:rPr lang="en-US" sz="1600" dirty="0"/>
                        <a:t>Right-to-use – machinery and equipment</a:t>
                      </a:r>
                      <a:br>
                        <a:rPr lang="en-US" sz="1600" dirty="0"/>
                      </a:br>
                      <a:r>
                        <a:rPr lang="en-US" sz="1600" dirty="0"/>
                        <a:t>Right-to-use – general infrastructure</a:t>
                      </a:r>
                    </a:p>
                  </a:txBody>
                  <a:tcPr anchor="ctr"/>
                </a:tc>
                <a:tc>
                  <a:txBody>
                    <a:bodyPr/>
                    <a:lstStyle/>
                    <a:p>
                      <a:r>
                        <a:rPr lang="en-US" sz="1600"/>
                        <a:t>$10,000</a:t>
                      </a:r>
                    </a:p>
                  </a:txBody>
                  <a:tcPr anchor="ctr"/>
                </a:tc>
                <a:tc>
                  <a:txBody>
                    <a:bodyPr/>
                    <a:lstStyle/>
                    <a:p>
                      <a:r>
                        <a:rPr lang="en-US" sz="1600" dirty="0"/>
                        <a:t>$10,000</a:t>
                      </a:r>
                    </a:p>
                  </a:txBody>
                  <a:tcPr anchor="ctr"/>
                </a:tc>
                <a:extLst>
                  <a:ext uri="{0D108BD9-81ED-4DB2-BD59-A6C34878D82A}">
                    <a16:rowId xmlns:a16="http://schemas.microsoft.com/office/drawing/2014/main" val="3770196913"/>
                  </a:ext>
                </a:extLst>
              </a:tr>
              <a:tr h="457200">
                <a:tc>
                  <a:txBody>
                    <a:bodyPr/>
                    <a:lstStyle/>
                    <a:p>
                      <a:r>
                        <a:rPr lang="en-US" sz="1600" dirty="0"/>
                        <a:t>Subscription assets (SBITAs)</a:t>
                      </a:r>
                    </a:p>
                  </a:txBody>
                  <a:tcPr anchor="ctr"/>
                </a:tc>
                <a:tc>
                  <a:txBody>
                    <a:bodyPr/>
                    <a:lstStyle/>
                    <a:p>
                      <a:r>
                        <a:rPr lang="en-US" sz="1600" dirty="0"/>
                        <a:t>$400,000</a:t>
                      </a:r>
                    </a:p>
                  </a:txBody>
                  <a:tcPr anchor="ctr"/>
                </a:tc>
                <a:tc>
                  <a:txBody>
                    <a:bodyPr/>
                    <a:lstStyle/>
                    <a:p>
                      <a:r>
                        <a:rPr lang="en-US" sz="1600" dirty="0"/>
                        <a:t>$400,000</a:t>
                      </a:r>
                    </a:p>
                  </a:txBody>
                  <a:tcPr anchor="ctr"/>
                </a:tc>
                <a:extLst>
                  <a:ext uri="{0D108BD9-81ED-4DB2-BD59-A6C34878D82A}">
                    <a16:rowId xmlns:a16="http://schemas.microsoft.com/office/drawing/2014/main" val="2755425839"/>
                  </a:ext>
                </a:extLst>
              </a:tr>
            </a:tbl>
          </a:graphicData>
        </a:graphic>
      </p:graphicFrame>
      <p:sp>
        <p:nvSpPr>
          <p:cNvPr id="5" name="Slide Number Placeholder 4">
            <a:extLst>
              <a:ext uri="{FF2B5EF4-FFF2-40B4-BE49-F238E27FC236}">
                <a16:creationId xmlns:a16="http://schemas.microsoft.com/office/drawing/2014/main" id="{FE85C520-7E7C-6711-65D3-0809D5786D14}"/>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14</a:t>
            </a:fld>
            <a:endParaRPr lang="en-US"/>
          </a:p>
        </p:txBody>
      </p:sp>
    </p:spTree>
    <p:custDataLst>
      <p:tags r:id="rId1"/>
    </p:custDataLst>
    <p:extLst>
      <p:ext uri="{BB962C8B-B14F-4D97-AF65-F5344CB8AC3E}">
        <p14:creationId xmlns:p14="http://schemas.microsoft.com/office/powerpoint/2010/main" val="3289643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59B08A-F397-444A-75A5-D4FB8AC43D06}"/>
              </a:ext>
            </a:extLst>
          </p:cNvPr>
          <p:cNvSpPr>
            <a:spLocks noGrp="1"/>
          </p:cNvSpPr>
          <p:nvPr>
            <p:ph type="title"/>
          </p:nvPr>
        </p:nvSpPr>
        <p:spPr/>
        <p:txBody>
          <a:bodyPr/>
          <a:lstStyle/>
          <a:p>
            <a:r>
              <a:rPr lang="en-US" dirty="0">
                <a:solidFill>
                  <a:srgbClr val="002868"/>
                </a:solidFill>
              </a:rPr>
              <a:t>Considerations for Changes</a:t>
            </a:r>
            <a:endParaRPr lang="en-US" dirty="0"/>
          </a:p>
        </p:txBody>
      </p:sp>
      <p:sp>
        <p:nvSpPr>
          <p:cNvPr id="3" name="Text Placeholder 2">
            <a:extLst>
              <a:ext uri="{FF2B5EF4-FFF2-40B4-BE49-F238E27FC236}">
                <a16:creationId xmlns:a16="http://schemas.microsoft.com/office/drawing/2014/main" id="{6107CCC4-CCDE-3DE1-443A-7928BC2B2EE0}"/>
              </a:ext>
            </a:extLst>
          </p:cNvPr>
          <p:cNvSpPr>
            <a:spLocks noGrp="1"/>
          </p:cNvSpPr>
          <p:nvPr>
            <p:ph type="body" sz="quarter" idx="13"/>
          </p:nvPr>
        </p:nvSpPr>
        <p:spPr>
          <a:xfrm>
            <a:off x="415925" y="1431636"/>
            <a:ext cx="11350625" cy="5318414"/>
          </a:xfrm>
        </p:spPr>
        <p:txBody>
          <a:bodyPr>
            <a:normAutofit fontScale="92500" lnSpcReduction="10000"/>
          </a:bodyPr>
          <a:lstStyle/>
          <a:p>
            <a:pPr>
              <a:lnSpc>
                <a:spcPct val="110000"/>
              </a:lnSpc>
              <a:spcBef>
                <a:spcPts val="1200"/>
              </a:spcBef>
              <a:spcAft>
                <a:spcPts val="600"/>
              </a:spcAft>
            </a:pPr>
            <a:r>
              <a:rPr lang="en-US" sz="2600" b="1" dirty="0"/>
              <a:t>Federal Grant assets</a:t>
            </a:r>
          </a:p>
          <a:p>
            <a:pPr marL="457200" indent="-457200">
              <a:buFont typeface="Arial" panose="020B0604020202020204" pitchFamily="34" charset="0"/>
              <a:buChar char="•"/>
            </a:pPr>
            <a:r>
              <a:rPr lang="en-US" sz="2600" dirty="0"/>
              <a:t>If asset falls below new capitalization threshold, it will continue to be flagged as federally funded.</a:t>
            </a:r>
          </a:p>
          <a:p>
            <a:pPr marL="457200" indent="-457200">
              <a:buFont typeface="Arial" panose="020B0604020202020204" pitchFamily="34" charset="0"/>
              <a:buChar char="•"/>
            </a:pPr>
            <a:r>
              <a:rPr lang="en-US" sz="2600" dirty="0"/>
              <a:t>Monitor and track the “expensed” federal grant assets on the RPT-FA-10 report.</a:t>
            </a:r>
          </a:p>
          <a:p>
            <a:pPr>
              <a:lnSpc>
                <a:spcPct val="110000"/>
              </a:lnSpc>
              <a:spcBef>
                <a:spcPts val="1200"/>
              </a:spcBef>
              <a:spcAft>
                <a:spcPts val="600"/>
              </a:spcAft>
            </a:pPr>
            <a:r>
              <a:rPr lang="en-US" sz="2600" b="1" dirty="0"/>
              <a:t>Building threshold increase</a:t>
            </a:r>
          </a:p>
          <a:p>
            <a:pPr marL="457200" indent="-457200">
              <a:buFont typeface="Arial" panose="020B0604020202020204" pitchFamily="34" charset="0"/>
              <a:buChar char="•"/>
            </a:pPr>
            <a:r>
              <a:rPr lang="en-US" sz="2600" dirty="0"/>
              <a:t>Assets below threshold will be on expensed assets list.</a:t>
            </a:r>
          </a:p>
          <a:p>
            <a:pPr marL="457200" indent="-457200">
              <a:buFont typeface="Arial" panose="020B0604020202020204" pitchFamily="34" charset="0"/>
              <a:buChar char="•"/>
            </a:pPr>
            <a:r>
              <a:rPr lang="en-US" sz="2600" dirty="0"/>
              <a:t>Majority of assets below $100,000 appear to be maintenance or repairs.</a:t>
            </a:r>
          </a:p>
          <a:p>
            <a:pPr marL="457200" indent="-457200">
              <a:buFont typeface="Arial" panose="020B0604020202020204" pitchFamily="34" charset="0"/>
              <a:buChar char="•"/>
            </a:pPr>
            <a:r>
              <a:rPr lang="en-US" sz="2600" dirty="0"/>
              <a:t>When coding capital outlay purchases, certain conditions must be met in determining whether it is considered maintenance/repair vs. additions/improvements to buildings.</a:t>
            </a:r>
          </a:p>
          <a:p>
            <a:pPr marL="457200" indent="-457200">
              <a:buFont typeface="Arial" panose="020B0604020202020204" pitchFamily="34" charset="0"/>
              <a:buChar char="•"/>
            </a:pPr>
            <a:r>
              <a:rPr lang="en-US" sz="2600" dirty="0"/>
              <a:t>OSC is clarifying policies related to buildings</a:t>
            </a:r>
            <a:r>
              <a:rPr lang="en-US" sz="2600"/>
              <a:t>, additions, </a:t>
            </a:r>
            <a:r>
              <a:rPr lang="en-US" sz="2600" dirty="0"/>
              <a:t>and maintenance.</a:t>
            </a:r>
          </a:p>
          <a:p>
            <a:pPr marL="457200" indent="-457200">
              <a:buFont typeface="Arial" panose="020B0604020202020204" pitchFamily="34" charset="0"/>
              <a:buChar char="•"/>
            </a:pPr>
            <a:r>
              <a:rPr lang="en-US" sz="2600" dirty="0"/>
              <a:t>Capital asset informational session coming in November/December.</a:t>
            </a:r>
          </a:p>
        </p:txBody>
      </p:sp>
      <p:sp>
        <p:nvSpPr>
          <p:cNvPr id="4" name="Slide Number Placeholder 3">
            <a:extLst>
              <a:ext uri="{FF2B5EF4-FFF2-40B4-BE49-F238E27FC236}">
                <a16:creationId xmlns:a16="http://schemas.microsoft.com/office/drawing/2014/main" id="{1DFDAC08-DAAD-EAAE-8F25-50D5219DCA36}"/>
              </a:ext>
            </a:extLst>
          </p:cNvPr>
          <p:cNvSpPr>
            <a:spLocks noGrp="1"/>
          </p:cNvSpPr>
          <p:nvPr>
            <p:ph type="sldNum" sz="quarter" idx="14"/>
          </p:nvPr>
        </p:nvSpPr>
        <p:spPr/>
        <p:txBody>
          <a:bodyPr/>
          <a:lstStyle/>
          <a:p>
            <a:fld id="{3E93FFCE-3932-4DE9-B639-79A716969F42}" type="slidenum">
              <a:rPr lang="en-US" smtClean="0"/>
              <a:pPr/>
              <a:t>15</a:t>
            </a:fld>
            <a:endParaRPr lang="en-US"/>
          </a:p>
        </p:txBody>
      </p:sp>
    </p:spTree>
    <p:custDataLst>
      <p:tags r:id="rId1"/>
    </p:custDataLst>
    <p:extLst>
      <p:ext uri="{BB962C8B-B14F-4D97-AF65-F5344CB8AC3E}">
        <p14:creationId xmlns:p14="http://schemas.microsoft.com/office/powerpoint/2010/main" val="746782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1E639-8DAB-58DB-BDF9-6C4B120D5D2B}"/>
              </a:ext>
            </a:extLst>
          </p:cNvPr>
          <p:cNvSpPr>
            <a:spLocks noGrp="1"/>
          </p:cNvSpPr>
          <p:nvPr>
            <p:ph type="title"/>
          </p:nvPr>
        </p:nvSpPr>
        <p:spPr/>
        <p:txBody>
          <a:bodyPr>
            <a:normAutofit/>
          </a:bodyPr>
          <a:lstStyle/>
          <a:p>
            <a:r>
              <a:rPr kumimoji="0" lang="en-US" b="1" i="0" u="none" strike="noStrike" kern="1200" cap="none" spc="0" normalizeH="0" baseline="0" noProof="0" dirty="0">
                <a:ln>
                  <a:noFill/>
                </a:ln>
                <a:solidFill>
                  <a:srgbClr val="002868"/>
                </a:solidFill>
                <a:effectLst/>
                <a:uLnTx/>
                <a:uFillTx/>
                <a:ea typeface="+mj-ea"/>
                <a:cs typeface="+mj-cs"/>
              </a:rPr>
              <a:t>Statewide Accounting Policy</a:t>
            </a:r>
            <a:endParaRPr lang="en-US" sz="4000" dirty="0"/>
          </a:p>
        </p:txBody>
      </p:sp>
      <p:sp>
        <p:nvSpPr>
          <p:cNvPr id="4" name="Content Placeholder 3">
            <a:extLst>
              <a:ext uri="{FF2B5EF4-FFF2-40B4-BE49-F238E27FC236}">
                <a16:creationId xmlns:a16="http://schemas.microsoft.com/office/drawing/2014/main" id="{DF2A1C24-1D5A-177F-96A1-6D5329C11186}"/>
              </a:ext>
            </a:extLst>
          </p:cNvPr>
          <p:cNvSpPr>
            <a:spLocks noGrp="1"/>
          </p:cNvSpPr>
          <p:nvPr>
            <p:ph sz="quarter" idx="15"/>
          </p:nvPr>
        </p:nvSpPr>
        <p:spPr/>
        <p:txBody>
          <a:bodyPr>
            <a:normAutofit/>
          </a:bodyPr>
          <a:lstStyle/>
          <a:p>
            <a:pPr lvl="0">
              <a:lnSpc>
                <a:spcPct val="150000"/>
              </a:lnSpc>
              <a:defRPr/>
            </a:pPr>
            <a:r>
              <a:rPr lang="en-US" b="1" dirty="0">
                <a:solidFill>
                  <a:srgbClr val="002868"/>
                </a:solidFill>
              </a:rPr>
              <a:t>Changes related to threshold increase:</a:t>
            </a:r>
          </a:p>
          <a:p>
            <a:pPr marL="457200" lvl="0" indent="-457200">
              <a:lnSpc>
                <a:spcPct val="150000"/>
              </a:lnSpc>
              <a:buFont typeface="Arial" panose="020B0604020202020204" pitchFamily="34" charset="0"/>
              <a:buChar char="•"/>
              <a:defRPr/>
            </a:pPr>
            <a:r>
              <a:rPr lang="en-US" dirty="0">
                <a:solidFill>
                  <a:srgbClr val="002868"/>
                </a:solidFill>
                <a:latin typeface="Aptos" panose="02110004020202020204"/>
                <a:hlinkClick r:id="rId4"/>
              </a:rPr>
              <a:t>102.01 – Capitalization/Classification</a:t>
            </a:r>
            <a:endParaRPr kumimoji="0" lang="en-US" sz="2800" b="0" i="0" u="none" strike="noStrike" kern="1200" cap="none" spc="0" normalizeH="0" baseline="0" noProof="0" dirty="0">
              <a:ln>
                <a:noFill/>
              </a:ln>
              <a:solidFill>
                <a:srgbClr val="002868"/>
              </a:solidFill>
              <a:effectLst/>
              <a:uLnTx/>
              <a:uFillTx/>
              <a:latin typeface="Aptos" panose="02110004020202020204"/>
              <a:ea typeface="+mn-ea"/>
              <a:cs typeface="+mn-cs"/>
            </a:endParaRPr>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2868"/>
                </a:solidFill>
                <a:effectLst/>
                <a:uLnTx/>
                <a:uFillTx/>
                <a:latin typeface="Aptos" panose="02110004020202020204"/>
                <a:ea typeface="+mn-ea"/>
                <a:cs typeface="+mn-cs"/>
                <a:hlinkClick r:id="rId5"/>
              </a:rPr>
              <a:t>102.02 – Additions, Renovations, Improvements</a:t>
            </a:r>
            <a:r>
              <a:rPr kumimoji="0" lang="en-US" sz="2800" b="0" i="0" u="none" strike="noStrike" kern="1200" cap="none" spc="0" normalizeH="0" baseline="0" noProof="0" dirty="0">
                <a:ln>
                  <a:noFill/>
                </a:ln>
                <a:solidFill>
                  <a:srgbClr val="002868"/>
                </a:solidFill>
                <a:effectLst/>
                <a:uLnTx/>
                <a:uFillTx/>
                <a:latin typeface="Aptos" panose="02110004020202020204"/>
                <a:ea typeface="+mn-ea"/>
                <a:cs typeface="+mn-cs"/>
              </a:rPr>
              <a:t> </a:t>
            </a:r>
            <a:r>
              <a:rPr lang="en-US" dirty="0">
                <a:solidFill>
                  <a:srgbClr val="002868"/>
                </a:solidFill>
                <a:latin typeface="Aptos" panose="02110004020202020204"/>
              </a:rPr>
              <a:t>(under review)</a:t>
            </a:r>
            <a:endParaRPr kumimoji="0" lang="en-US" sz="2800" b="0" i="0" u="none" strike="noStrike" kern="1200" cap="none" spc="0" normalizeH="0" baseline="0" noProof="0" dirty="0">
              <a:ln>
                <a:noFill/>
              </a:ln>
              <a:solidFill>
                <a:srgbClr val="002868"/>
              </a:solidFill>
              <a:effectLst/>
              <a:uLnTx/>
              <a:uFillTx/>
              <a:latin typeface="Aptos" panose="02110004020202020204"/>
              <a:ea typeface="+mn-ea"/>
              <a:cs typeface="+mn-cs"/>
            </a:endParaRPr>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2868"/>
                </a:solidFill>
                <a:effectLst/>
                <a:uLnTx/>
                <a:uFillTx/>
                <a:latin typeface="Aptos" panose="02110004020202020204"/>
                <a:ea typeface="+mn-ea"/>
                <a:cs typeface="+mn-cs"/>
                <a:hlinkClick r:id="rId6"/>
              </a:rPr>
              <a:t>102.04 – Libraries</a:t>
            </a:r>
            <a:endParaRPr kumimoji="0" lang="en-US" sz="2800" b="0" i="0" u="none" strike="noStrike" kern="1200" cap="none" spc="0" normalizeH="0" baseline="0" noProof="0" dirty="0">
              <a:ln>
                <a:noFill/>
              </a:ln>
              <a:solidFill>
                <a:srgbClr val="002868"/>
              </a:solidFill>
              <a:effectLst/>
              <a:uLnTx/>
              <a:uFillTx/>
              <a:latin typeface="Aptos" panose="02110004020202020204"/>
              <a:ea typeface="+mn-ea"/>
              <a:cs typeface="+mn-cs"/>
            </a:endParaRPr>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2868"/>
                </a:solidFill>
                <a:effectLst/>
                <a:uLnTx/>
                <a:uFillTx/>
                <a:latin typeface="Aptos" panose="02110004020202020204"/>
                <a:ea typeface="+mn-ea"/>
                <a:cs typeface="+mn-cs"/>
                <a:hlinkClick r:id="rId7"/>
              </a:rPr>
              <a:t>102.08 – Buildings</a:t>
            </a:r>
            <a:endParaRPr kumimoji="0" lang="en-US" sz="2800" b="0" i="0" u="none" strike="noStrike" kern="1200" cap="none" spc="0" normalizeH="0" baseline="0" noProof="0" dirty="0">
              <a:ln>
                <a:noFill/>
              </a:ln>
              <a:solidFill>
                <a:srgbClr val="002868"/>
              </a:solidFill>
              <a:effectLst/>
              <a:uLnTx/>
              <a:uFillTx/>
              <a:latin typeface="Aptos" panose="02110004020202020204"/>
              <a:ea typeface="+mn-ea"/>
              <a:cs typeface="+mn-cs"/>
            </a:endParaRPr>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2868"/>
                </a:solidFill>
                <a:effectLst/>
                <a:uLnTx/>
                <a:uFillTx/>
                <a:latin typeface="Aptos" panose="02110004020202020204"/>
                <a:ea typeface="+mn-ea"/>
                <a:cs typeface="+mn-cs"/>
                <a:hlinkClick r:id="rId8"/>
              </a:rPr>
              <a:t>102.14 – Capital Asset Policy Procedure Manual</a:t>
            </a:r>
            <a:endParaRPr kumimoji="0" lang="en-US" sz="2800" b="0" i="0" u="none" strike="noStrike" kern="1200" cap="none" spc="0" normalizeH="0" baseline="0" noProof="0" dirty="0">
              <a:ln>
                <a:noFill/>
              </a:ln>
              <a:solidFill>
                <a:srgbClr val="002868"/>
              </a:solidFill>
              <a:effectLst/>
              <a:uLnTx/>
              <a:uFillTx/>
              <a:latin typeface="Aptos" panose="02110004020202020204"/>
              <a:ea typeface="+mn-ea"/>
              <a:cs typeface="+mn-cs"/>
            </a:endParaRPr>
          </a:p>
        </p:txBody>
      </p:sp>
      <p:sp>
        <p:nvSpPr>
          <p:cNvPr id="3" name="Slide Number Placeholder 2">
            <a:extLst>
              <a:ext uri="{FF2B5EF4-FFF2-40B4-BE49-F238E27FC236}">
                <a16:creationId xmlns:a16="http://schemas.microsoft.com/office/drawing/2014/main" id="{4E12C4A3-F315-944F-EE95-BC35A21DFDBD}"/>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16</a:t>
            </a:fld>
            <a:endParaRPr lang="en-US"/>
          </a:p>
        </p:txBody>
      </p:sp>
    </p:spTree>
    <p:custDataLst>
      <p:tags r:id="rId1"/>
    </p:custDataLst>
    <p:extLst>
      <p:ext uri="{BB962C8B-B14F-4D97-AF65-F5344CB8AC3E}">
        <p14:creationId xmlns:p14="http://schemas.microsoft.com/office/powerpoint/2010/main" val="3070051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1DA203-2A90-B333-236C-BC5FF2E10FDC}"/>
              </a:ext>
            </a:extLst>
          </p:cNvPr>
          <p:cNvSpPr>
            <a:spLocks noGrp="1"/>
          </p:cNvSpPr>
          <p:nvPr>
            <p:ph type="title"/>
          </p:nvPr>
        </p:nvSpPr>
        <p:spPr/>
        <p:txBody>
          <a:bodyPr>
            <a:normAutofit/>
          </a:bodyPr>
          <a:lstStyle/>
          <a:p>
            <a:r>
              <a:rPr kumimoji="0" lang="en-US" b="1" i="0" u="none" strike="noStrike" kern="1200" cap="none" spc="0" normalizeH="0" baseline="0" noProof="0" dirty="0">
                <a:ln>
                  <a:noFill/>
                </a:ln>
                <a:solidFill>
                  <a:srgbClr val="002868"/>
                </a:solidFill>
                <a:effectLst/>
                <a:uLnTx/>
                <a:uFillTx/>
                <a:ea typeface="+mj-ea"/>
                <a:cs typeface="+mj-cs"/>
              </a:rPr>
              <a:t>Policies Under Further Review</a:t>
            </a:r>
            <a:endParaRPr lang="en-US" dirty="0"/>
          </a:p>
        </p:txBody>
      </p:sp>
      <p:sp>
        <p:nvSpPr>
          <p:cNvPr id="3" name="Slide Number Placeholder 2">
            <a:extLst>
              <a:ext uri="{FF2B5EF4-FFF2-40B4-BE49-F238E27FC236}">
                <a16:creationId xmlns:a16="http://schemas.microsoft.com/office/drawing/2014/main" id="{AAB8333E-FA02-4BFB-C454-7D5991B7E78D}"/>
              </a:ext>
            </a:extLst>
          </p:cNvPr>
          <p:cNvSpPr>
            <a:spLocks noGrp="1"/>
          </p:cNvSpPr>
          <p:nvPr>
            <p:ph type="sldNum" sz="quarter" idx="14"/>
          </p:nvPr>
        </p:nvSpPr>
        <p:spPr/>
        <p:txBody>
          <a:bodyPr/>
          <a:lstStyle/>
          <a:p>
            <a:pPr algn="l"/>
            <a:fld id="{3E93FFCE-3932-4DE9-B639-79A716969F42}" type="slidenum">
              <a:rPr lang="en-US" smtClean="0"/>
              <a:pPr algn="l"/>
              <a:t>17</a:t>
            </a:fld>
            <a:endParaRPr lang="en-US"/>
          </a:p>
        </p:txBody>
      </p:sp>
      <p:sp>
        <p:nvSpPr>
          <p:cNvPr id="4" name="Content Placeholder 3">
            <a:extLst>
              <a:ext uri="{FF2B5EF4-FFF2-40B4-BE49-F238E27FC236}">
                <a16:creationId xmlns:a16="http://schemas.microsoft.com/office/drawing/2014/main" id="{FA29F349-ECA9-3CA1-1AF4-0189B24BFE3A}"/>
              </a:ext>
            </a:extLst>
          </p:cNvPr>
          <p:cNvSpPr>
            <a:spLocks noGrp="1"/>
          </p:cNvSpPr>
          <p:nvPr>
            <p:ph sz="quarter" idx="15"/>
          </p:nvPr>
        </p:nvSpPr>
        <p:spPr/>
        <p:txBody>
          <a:bodyPr>
            <a:normAutofit/>
          </a:bodyPr>
          <a:lstStyle/>
          <a:p>
            <a:pPr lvl="0">
              <a:lnSpc>
                <a:spcPct val="150000"/>
              </a:lnSpc>
              <a:defRPr/>
            </a:pPr>
            <a:r>
              <a:rPr lang="en-US" b="1" dirty="0">
                <a:solidFill>
                  <a:srgbClr val="002868"/>
                </a:solidFill>
                <a:latin typeface="Aptos Display" panose="02110004020202020204"/>
              </a:rPr>
              <a:t>For issues related to buildings and useful lives:</a:t>
            </a:r>
            <a:endParaRPr kumimoji="0" lang="en-US" b="0" i="0" u="none" strike="noStrike" kern="1200" cap="none" spc="0" normalizeH="0" baseline="0" noProof="0" dirty="0">
              <a:ln>
                <a:noFill/>
              </a:ln>
              <a:solidFill>
                <a:srgbClr val="002868"/>
              </a:solidFill>
              <a:effectLst/>
              <a:uLnTx/>
              <a:uFillTx/>
              <a:ea typeface="+mn-ea"/>
              <a:cs typeface="+mn-cs"/>
            </a:endParaRPr>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2868"/>
                </a:solidFill>
                <a:effectLst/>
                <a:uLnTx/>
                <a:uFillTx/>
                <a:ea typeface="+mn-ea"/>
                <a:cs typeface="+mn-cs"/>
                <a:hlinkClick r:id="rId3"/>
              </a:rPr>
              <a:t>102.02 – Additions/Renovations/Improvements</a:t>
            </a:r>
            <a:r>
              <a:rPr lang="en-US" dirty="0">
                <a:solidFill>
                  <a:srgbClr val="002868"/>
                </a:solidFill>
              </a:rPr>
              <a:t>:</a:t>
            </a:r>
            <a:r>
              <a:rPr kumimoji="0" lang="en-US" b="0" i="0" u="none" strike="noStrike" kern="1200" cap="none" spc="0" normalizeH="0" baseline="0" noProof="0" dirty="0">
                <a:ln>
                  <a:noFill/>
                </a:ln>
                <a:solidFill>
                  <a:srgbClr val="002868"/>
                </a:solidFill>
                <a:effectLst/>
                <a:uLnTx/>
                <a:uFillTx/>
                <a:ea typeface="+mn-ea"/>
                <a:cs typeface="+mn-cs"/>
              </a:rPr>
              <a:t> Building components</a:t>
            </a:r>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2868"/>
                </a:solidFill>
                <a:effectLst/>
                <a:uLnTx/>
                <a:uFillTx/>
                <a:ea typeface="+mn-ea"/>
                <a:cs typeface="+mn-cs"/>
                <a:hlinkClick r:id="rId4"/>
              </a:rPr>
              <a:t>102.03 – Maintenance</a:t>
            </a:r>
            <a:r>
              <a:rPr lang="en-US" dirty="0">
                <a:solidFill>
                  <a:srgbClr val="002868"/>
                </a:solidFill>
              </a:rPr>
              <a:t>: </a:t>
            </a:r>
            <a:r>
              <a:rPr kumimoji="0" lang="en-US" b="0" i="0" u="none" strike="noStrike" kern="1200" cap="none" spc="0" normalizeH="0" baseline="0" noProof="0" dirty="0">
                <a:ln>
                  <a:noFill/>
                </a:ln>
                <a:solidFill>
                  <a:srgbClr val="002868"/>
                </a:solidFill>
                <a:effectLst/>
                <a:uLnTx/>
                <a:uFillTx/>
                <a:ea typeface="+mn-ea"/>
                <a:cs typeface="+mn-cs"/>
              </a:rPr>
              <a:t>Repairs and maintenance</a:t>
            </a:r>
          </a:p>
          <a:p>
            <a:pPr marL="457200" marR="0" lvl="0" indent="-457200" algn="l" defTabSz="914400" rtl="0" eaLnBrk="1" fontAlgn="auto" latinLnBrk="0" hangingPunct="1">
              <a:lnSpc>
                <a:spcPct val="15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rgbClr val="002868"/>
                </a:solidFill>
                <a:effectLst/>
                <a:uLnTx/>
                <a:uFillTx/>
                <a:ea typeface="+mn-ea"/>
                <a:cs typeface="+mn-cs"/>
                <a:hlinkClick r:id="rId5"/>
              </a:rPr>
              <a:t>102.05 – Depreciation</a:t>
            </a:r>
            <a:r>
              <a:rPr kumimoji="0" lang="en-US" b="0" i="0" u="none" strike="noStrike" kern="1200" cap="none" spc="0" normalizeH="0" baseline="0" noProof="0" dirty="0">
                <a:ln>
                  <a:noFill/>
                </a:ln>
                <a:solidFill>
                  <a:srgbClr val="002868"/>
                </a:solidFill>
                <a:effectLst/>
                <a:uLnTx/>
                <a:uFillTx/>
                <a:ea typeface="+mn-ea"/>
                <a:cs typeface="+mn-cs"/>
              </a:rPr>
              <a:t>: Useful lives</a:t>
            </a:r>
          </a:p>
          <a:p>
            <a:pPr marL="457200" indent="-457200">
              <a:lnSpc>
                <a:spcPct val="150000"/>
              </a:lnSpc>
              <a:buFont typeface="Arial" panose="020B0604020202020204" pitchFamily="34" charset="0"/>
              <a:buChar char="•"/>
            </a:pPr>
            <a:r>
              <a:rPr lang="en-US" dirty="0">
                <a:hlinkClick r:id="rId6"/>
              </a:rPr>
              <a:t>Statewide Policy Directory - Capital Assets</a:t>
            </a:r>
            <a:endParaRPr lang="en-US" dirty="0"/>
          </a:p>
        </p:txBody>
      </p:sp>
    </p:spTree>
    <p:custDataLst>
      <p:tags r:id="rId1"/>
    </p:custDataLst>
    <p:extLst>
      <p:ext uri="{BB962C8B-B14F-4D97-AF65-F5344CB8AC3E}">
        <p14:creationId xmlns:p14="http://schemas.microsoft.com/office/powerpoint/2010/main" val="3741027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DBDAB0-83A1-F376-B391-63B1DACDAC06}"/>
              </a:ext>
            </a:extLst>
          </p:cNvPr>
          <p:cNvSpPr>
            <a:spLocks noGrp="1"/>
          </p:cNvSpPr>
          <p:nvPr>
            <p:ph type="title"/>
          </p:nvPr>
        </p:nvSpPr>
        <p:spPr>
          <a:xfrm>
            <a:off x="0" y="-1325563"/>
            <a:ext cx="10515600" cy="1325563"/>
          </a:xfrm>
        </p:spPr>
        <p:txBody>
          <a:bodyPr vert="horz" lIns="91440" tIns="45720" rIns="91440" bIns="45720" rtlCol="0" anchor="b">
            <a:normAutofit/>
          </a:bodyPr>
          <a:lstStyle/>
          <a:p>
            <a:r>
              <a:rPr lang="en-US" dirty="0"/>
              <a:t>Presenter Spotlight 3</a:t>
            </a:r>
          </a:p>
        </p:txBody>
      </p:sp>
      <p:pic>
        <p:nvPicPr>
          <p:cNvPr id="4" name="Picture 3">
            <a:extLst>
              <a:ext uri="{FF2B5EF4-FFF2-40B4-BE49-F238E27FC236}">
                <a16:creationId xmlns:a16="http://schemas.microsoft.com/office/drawing/2014/main" id="{420B4319-8B09-A11C-246E-DC273DC017F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619435" y="702652"/>
            <a:ext cx="2714054" cy="2845219"/>
          </a:xfrm>
          <a:prstGeom prst="flowChartConnector">
            <a:avLst/>
          </a:prstGeom>
        </p:spPr>
      </p:pic>
      <p:sp>
        <p:nvSpPr>
          <p:cNvPr id="2" name="Content Placeholder 1">
            <a:extLst>
              <a:ext uri="{FF2B5EF4-FFF2-40B4-BE49-F238E27FC236}">
                <a16:creationId xmlns:a16="http://schemas.microsoft.com/office/drawing/2014/main" id="{0CF0BD6B-CA9C-1DC4-05F8-09CDA22192A9}"/>
              </a:ext>
            </a:extLst>
          </p:cNvPr>
          <p:cNvSpPr>
            <a:spLocks noGrp="1"/>
          </p:cNvSpPr>
          <p:nvPr>
            <p:ph sz="quarter" idx="13"/>
          </p:nvPr>
        </p:nvSpPr>
        <p:spPr>
          <a:xfrm>
            <a:off x="2933700" y="2834640"/>
            <a:ext cx="6324600" cy="4023360"/>
          </a:xfrm>
        </p:spPr>
        <p:txBody>
          <a:bodyPr anchor="ctr"/>
          <a:lstStyle/>
          <a:p>
            <a:pPr algn="ctr"/>
            <a:r>
              <a:rPr lang="en-US" sz="2400" b="1" dirty="0">
                <a:solidFill>
                  <a:schemeClr val="bg1"/>
                </a:solidFill>
                <a:latin typeface="Aptos Display" panose="02110004020202020204"/>
                <a:ea typeface="+mj-ea"/>
                <a:cs typeface="+mj-cs"/>
              </a:rPr>
              <a:t>Frank Newsom</a:t>
            </a:r>
            <a:br>
              <a:rPr kumimoji="0" lang="en-US" sz="2400" b="1" i="0" u="none" strike="noStrike" kern="1200" cap="none" spc="0" normalizeH="0" baseline="0" noProof="0" dirty="0">
                <a:ln>
                  <a:noFill/>
                </a:ln>
                <a:solidFill>
                  <a:schemeClr val="bg1"/>
                </a:solidFill>
                <a:effectLst/>
                <a:uLnTx/>
                <a:uFillTx/>
                <a:latin typeface="Aptos Display" panose="02110004020202020204"/>
                <a:ea typeface="+mj-ea"/>
                <a:cs typeface="+mj-cs"/>
              </a:rPr>
            </a:br>
            <a:br>
              <a:rPr kumimoji="0" lang="en-US" sz="2800" b="1" i="0" u="none" strike="noStrike" kern="1200" cap="none" spc="0" normalizeH="0" baseline="0" noProof="0" dirty="0">
                <a:ln>
                  <a:noFill/>
                </a:ln>
                <a:solidFill>
                  <a:schemeClr val="bg1"/>
                </a:solidFill>
                <a:effectLst/>
                <a:uLnTx/>
                <a:uFillTx/>
                <a:latin typeface="Aptos Display" panose="02110004020202020204"/>
                <a:ea typeface="+mj-ea"/>
                <a:cs typeface="+mj-cs"/>
              </a:rPr>
            </a:br>
            <a:r>
              <a:rPr kumimoji="0" lang="en-US" sz="2000" b="1" i="0" u="none" strike="noStrike" kern="1200" cap="none" spc="0" normalizeH="0" baseline="0" noProof="0" dirty="0">
                <a:ln>
                  <a:noFill/>
                </a:ln>
                <a:solidFill>
                  <a:schemeClr val="bg1"/>
                </a:solidFill>
                <a:effectLst/>
                <a:uLnTx/>
                <a:uFillTx/>
                <a:latin typeface="Aptos Display" panose="02110004020202020204"/>
                <a:ea typeface="+mj-ea"/>
                <a:cs typeface="+mj-cs"/>
              </a:rPr>
              <a:t>North Carolina Financial System</a:t>
            </a:r>
            <a:br>
              <a:rPr kumimoji="0" lang="en-US" sz="2000" b="1" i="0" u="none" strike="noStrike" kern="1200" cap="none" spc="0" normalizeH="0" baseline="0" noProof="0" dirty="0">
                <a:ln>
                  <a:noFill/>
                </a:ln>
                <a:solidFill>
                  <a:schemeClr val="bg1"/>
                </a:solidFill>
                <a:effectLst/>
                <a:uLnTx/>
                <a:uFillTx/>
                <a:latin typeface="Aptos Display" panose="02110004020202020204"/>
                <a:ea typeface="+mj-ea"/>
                <a:cs typeface="+mj-cs"/>
              </a:rPr>
            </a:br>
            <a:r>
              <a:rPr kumimoji="0" lang="en-US" sz="2000" b="1" i="0" u="none" strike="noStrike" kern="1200" cap="none" spc="0" normalizeH="0" baseline="0" noProof="0" dirty="0">
                <a:ln>
                  <a:noFill/>
                </a:ln>
                <a:solidFill>
                  <a:schemeClr val="bg1"/>
                </a:solidFill>
                <a:effectLst/>
                <a:uLnTx/>
                <a:uFillTx/>
                <a:latin typeface="Aptos Display" panose="02110004020202020204"/>
                <a:ea typeface="+mj-ea"/>
                <a:cs typeface="+mj-cs"/>
              </a:rPr>
              <a:t>NC Office of the State Controller</a:t>
            </a:r>
            <a:endParaRPr lang="en-US" dirty="0">
              <a:solidFill>
                <a:schemeClr val="bg1"/>
              </a:solidFill>
            </a:endParaRPr>
          </a:p>
        </p:txBody>
      </p:sp>
      <p:cxnSp>
        <p:nvCxnSpPr>
          <p:cNvPr id="3" name="Straight Connector 2">
            <a:extLst>
              <a:ext uri="{FF2B5EF4-FFF2-40B4-BE49-F238E27FC236}">
                <a16:creationId xmlns:a16="http://schemas.microsoft.com/office/drawing/2014/main" id="{E324AA9E-68EF-2B24-D60B-6CE97D2AE599}"/>
              </a:ext>
              <a:ext uri="{C183D7F6-B498-43B3-948B-1728B52AA6E4}">
                <adec:decorative xmlns:adec="http://schemas.microsoft.com/office/drawing/2017/decorative" val="1"/>
              </a:ext>
            </a:extLst>
          </p:cNvPr>
          <p:cNvCxnSpPr>
            <a:cxnSpLocks/>
          </p:cNvCxnSpPr>
          <p:nvPr/>
        </p:nvCxnSpPr>
        <p:spPr>
          <a:xfrm>
            <a:off x="3352800" y="4756198"/>
            <a:ext cx="54864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7" name="Slide Number Placeholder 6">
            <a:extLst>
              <a:ext uri="{FF2B5EF4-FFF2-40B4-BE49-F238E27FC236}">
                <a16:creationId xmlns:a16="http://schemas.microsoft.com/office/drawing/2014/main" id="{E768D007-8BC0-97D3-6D9B-32BC106B5919}"/>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18</a:t>
            </a:fld>
            <a:endParaRPr lang="en-US"/>
          </a:p>
        </p:txBody>
      </p:sp>
    </p:spTree>
    <p:custDataLst>
      <p:tags r:id="rId1"/>
    </p:custDataLst>
    <p:extLst>
      <p:ext uri="{BB962C8B-B14F-4D97-AF65-F5344CB8AC3E}">
        <p14:creationId xmlns:p14="http://schemas.microsoft.com/office/powerpoint/2010/main" val="2970129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66B24-7B6E-B5BF-CD72-E7161314F9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DF5A9C-8EAF-7536-082C-50ED2B52DD9F}"/>
              </a:ext>
            </a:extLst>
          </p:cNvPr>
          <p:cNvSpPr>
            <a:spLocks noGrp="1"/>
          </p:cNvSpPr>
          <p:nvPr>
            <p:ph type="title"/>
          </p:nvPr>
        </p:nvSpPr>
        <p:spPr/>
        <p:txBody>
          <a:bodyPr/>
          <a:lstStyle/>
          <a:p>
            <a:r>
              <a:rPr lang="en-US" dirty="0"/>
              <a:t>FY27 Capitalization Threshold Change</a:t>
            </a:r>
          </a:p>
        </p:txBody>
      </p:sp>
      <p:sp>
        <p:nvSpPr>
          <p:cNvPr id="3" name="Text Placeholder 2">
            <a:extLst>
              <a:ext uri="{FF2B5EF4-FFF2-40B4-BE49-F238E27FC236}">
                <a16:creationId xmlns:a16="http://schemas.microsoft.com/office/drawing/2014/main" id="{FE9A6F82-3808-2F9C-9AA3-5D8270E7DB9F}"/>
              </a:ext>
            </a:extLst>
          </p:cNvPr>
          <p:cNvSpPr>
            <a:spLocks noGrp="1"/>
          </p:cNvSpPr>
          <p:nvPr>
            <p:ph type="body" sz="quarter" idx="13"/>
          </p:nvPr>
        </p:nvSpPr>
        <p:spPr/>
        <p:txBody>
          <a:bodyPr>
            <a:normAutofit/>
          </a:bodyPr>
          <a:lstStyle/>
          <a:p>
            <a:pPr marL="342900" indent="-342900">
              <a:lnSpc>
                <a:spcPct val="100000"/>
              </a:lnSpc>
              <a:spcBef>
                <a:spcPts val="1200"/>
              </a:spcBef>
              <a:spcAft>
                <a:spcPts val="1200"/>
              </a:spcAft>
              <a:buFont typeface="Arial" panose="020B0604020202020204" pitchFamily="34" charset="0"/>
              <a:buChar char="•"/>
            </a:pPr>
            <a:r>
              <a:rPr lang="en-US" sz="2400" dirty="0"/>
              <a:t>Beginning 7/28/26, first day of FY27 for Fixed Assets.</a:t>
            </a:r>
          </a:p>
          <a:p>
            <a:pPr marL="342900" indent="-342900">
              <a:lnSpc>
                <a:spcPct val="100000"/>
              </a:lnSpc>
              <a:spcBef>
                <a:spcPts val="1200"/>
              </a:spcBef>
              <a:spcAft>
                <a:spcPts val="1200"/>
              </a:spcAft>
              <a:buFont typeface="Arial" panose="020B0604020202020204" pitchFamily="34" charset="0"/>
              <a:buChar char="•"/>
            </a:pPr>
            <a:r>
              <a:rPr lang="en-US" sz="2400" dirty="0"/>
              <a:t>Effective for accounting date 7/1/2026.</a:t>
            </a:r>
          </a:p>
        </p:txBody>
      </p:sp>
      <p:graphicFrame>
        <p:nvGraphicFramePr>
          <p:cNvPr id="6" name="Content Placeholder 5">
            <a:extLst>
              <a:ext uri="{FF2B5EF4-FFF2-40B4-BE49-F238E27FC236}">
                <a16:creationId xmlns:a16="http://schemas.microsoft.com/office/drawing/2014/main" id="{B2173D81-CAAB-88AB-6690-585A00CCB259}"/>
              </a:ext>
            </a:extLst>
          </p:cNvPr>
          <p:cNvGraphicFramePr>
            <a:graphicFrameLocks noGrp="1"/>
          </p:cNvGraphicFramePr>
          <p:nvPr>
            <p:ph idx="1"/>
          </p:nvPr>
        </p:nvGraphicFramePr>
        <p:xfrm>
          <a:off x="4303713" y="1246188"/>
          <a:ext cx="7781451" cy="4937760"/>
        </p:xfrm>
        <a:graphic>
          <a:graphicData uri="http://schemas.openxmlformats.org/drawingml/2006/table">
            <a:tbl>
              <a:tblPr firstRow="1" bandRow="1">
                <a:tableStyleId>{5C22544A-7EE6-4342-B048-85BDC9FD1C3A}</a:tableStyleId>
              </a:tblPr>
              <a:tblGrid>
                <a:gridCol w="3944548">
                  <a:extLst>
                    <a:ext uri="{9D8B030D-6E8A-4147-A177-3AD203B41FA5}">
                      <a16:colId xmlns:a16="http://schemas.microsoft.com/office/drawing/2014/main" val="2920576384"/>
                    </a:ext>
                  </a:extLst>
                </a:gridCol>
                <a:gridCol w="1920240">
                  <a:extLst>
                    <a:ext uri="{9D8B030D-6E8A-4147-A177-3AD203B41FA5}">
                      <a16:colId xmlns:a16="http://schemas.microsoft.com/office/drawing/2014/main" val="756002513"/>
                    </a:ext>
                  </a:extLst>
                </a:gridCol>
                <a:gridCol w="1916663">
                  <a:extLst>
                    <a:ext uri="{9D8B030D-6E8A-4147-A177-3AD203B41FA5}">
                      <a16:colId xmlns:a16="http://schemas.microsoft.com/office/drawing/2014/main" val="1301929383"/>
                    </a:ext>
                  </a:extLst>
                </a:gridCol>
              </a:tblGrid>
              <a:tr h="599488">
                <a:tc>
                  <a:txBody>
                    <a:bodyPr/>
                    <a:lstStyle/>
                    <a:p>
                      <a:r>
                        <a:rPr lang="en-US" sz="1600" dirty="0"/>
                        <a:t>Asset Class</a:t>
                      </a:r>
                    </a:p>
                  </a:txBody>
                  <a:tcPr anchor="ctr"/>
                </a:tc>
                <a:tc>
                  <a:txBody>
                    <a:bodyPr/>
                    <a:lstStyle/>
                    <a:p>
                      <a:r>
                        <a:rPr lang="en-US" sz="1600" dirty="0"/>
                        <a:t>Current Capitalization Threshold</a:t>
                      </a:r>
                    </a:p>
                  </a:txBody>
                  <a:tcPr anchor="ctr"/>
                </a:tc>
                <a:tc>
                  <a:txBody>
                    <a:bodyPr/>
                    <a:lstStyle/>
                    <a:p>
                      <a:r>
                        <a:rPr lang="en-US" sz="1600" dirty="0"/>
                        <a:t>July 1, 2026 Capitalization Threshold</a:t>
                      </a:r>
                    </a:p>
                  </a:txBody>
                  <a:tcPr anchor="ctr"/>
                </a:tc>
                <a:extLst>
                  <a:ext uri="{0D108BD9-81ED-4DB2-BD59-A6C34878D82A}">
                    <a16:rowId xmlns:a16="http://schemas.microsoft.com/office/drawing/2014/main" val="2903280590"/>
                  </a:ext>
                </a:extLst>
              </a:tr>
              <a:tr h="457200">
                <a:tc>
                  <a:txBody>
                    <a:bodyPr/>
                    <a:lstStyle/>
                    <a:p>
                      <a:r>
                        <a:rPr lang="en-US" sz="1600" dirty="0"/>
                        <a:t>Buildings</a:t>
                      </a:r>
                    </a:p>
                  </a:txBody>
                  <a:tcPr anchor="ctr"/>
                </a:tc>
                <a:tc>
                  <a:txBody>
                    <a:bodyPr/>
                    <a:lstStyle/>
                    <a:p>
                      <a:r>
                        <a:rPr lang="en-US" sz="1600" dirty="0"/>
                        <a:t>$5,000</a:t>
                      </a:r>
                    </a:p>
                  </a:txBody>
                  <a:tcPr anchor="ctr"/>
                </a:tc>
                <a:tc>
                  <a:txBody>
                    <a:bodyPr/>
                    <a:lstStyle/>
                    <a:p>
                      <a:r>
                        <a:rPr lang="en-US" sz="1600"/>
                        <a:t>$100,000</a:t>
                      </a:r>
                    </a:p>
                  </a:txBody>
                  <a:tcPr anchor="ctr"/>
                </a:tc>
                <a:extLst>
                  <a:ext uri="{0D108BD9-81ED-4DB2-BD59-A6C34878D82A}">
                    <a16:rowId xmlns:a16="http://schemas.microsoft.com/office/drawing/2014/main" val="3729064963"/>
                  </a:ext>
                </a:extLst>
              </a:tr>
              <a:tr h="1143000">
                <a:tc>
                  <a:txBody>
                    <a:bodyPr/>
                    <a:lstStyle/>
                    <a:p>
                      <a:r>
                        <a:rPr lang="en-US" sz="1600" dirty="0"/>
                        <a:t>Land </a:t>
                      </a:r>
                      <a:br>
                        <a:rPr lang="en-US" sz="1600" dirty="0"/>
                      </a:br>
                      <a:r>
                        <a:rPr lang="en-US" sz="1600" dirty="0"/>
                        <a:t>Machinery and equipment</a:t>
                      </a:r>
                    </a:p>
                    <a:p>
                      <a:r>
                        <a:rPr lang="en-US" sz="1600" dirty="0"/>
                        <a:t>Art, literature, and other artifacts </a:t>
                      </a:r>
                    </a:p>
                    <a:p>
                      <a:r>
                        <a:rPr lang="en-US" sz="1600" dirty="0"/>
                        <a:t>General infrastructure</a:t>
                      </a:r>
                    </a:p>
                  </a:txBody>
                  <a:tcPr anchor="ctr"/>
                </a:tc>
                <a:tc>
                  <a:txBody>
                    <a:bodyPr/>
                    <a:lstStyle/>
                    <a:p>
                      <a:r>
                        <a:rPr lang="en-US" sz="1600" dirty="0"/>
                        <a:t>$5,000</a:t>
                      </a:r>
                    </a:p>
                  </a:txBody>
                  <a:tcPr anchor="ctr"/>
                </a:tc>
                <a:tc>
                  <a:txBody>
                    <a:bodyPr/>
                    <a:lstStyle/>
                    <a:p>
                      <a:r>
                        <a:rPr lang="en-US" sz="1600" dirty="0"/>
                        <a:t>$10,000</a:t>
                      </a:r>
                    </a:p>
                  </a:txBody>
                  <a:tcPr anchor="ctr"/>
                </a:tc>
                <a:extLst>
                  <a:ext uri="{0D108BD9-81ED-4DB2-BD59-A6C34878D82A}">
                    <a16:rowId xmlns:a16="http://schemas.microsoft.com/office/drawing/2014/main" val="710144393"/>
                  </a:ext>
                </a:extLst>
              </a:tr>
              <a:tr h="457200">
                <a:tc>
                  <a:txBody>
                    <a:bodyPr/>
                    <a:lstStyle/>
                    <a:p>
                      <a:r>
                        <a:rPr lang="en-US" sz="1600" dirty="0"/>
                        <a:t>Internally generated computer software</a:t>
                      </a:r>
                    </a:p>
                  </a:txBody>
                  <a:tcPr anchor="ctr"/>
                </a:tc>
                <a:tc>
                  <a:txBody>
                    <a:bodyPr/>
                    <a:lstStyle/>
                    <a:p>
                      <a:r>
                        <a:rPr lang="en-US" sz="1600" dirty="0"/>
                        <a:t>$1,000,000</a:t>
                      </a:r>
                    </a:p>
                  </a:txBody>
                  <a:tcPr anchor="ctr"/>
                </a:tc>
                <a:tc>
                  <a:txBody>
                    <a:bodyPr/>
                    <a:lstStyle/>
                    <a:p>
                      <a:r>
                        <a:rPr lang="en-US" sz="1600"/>
                        <a:t>$1,000,000</a:t>
                      </a:r>
                    </a:p>
                  </a:txBody>
                  <a:tcPr anchor="ctr"/>
                </a:tc>
                <a:extLst>
                  <a:ext uri="{0D108BD9-81ED-4DB2-BD59-A6C34878D82A}">
                    <a16:rowId xmlns:a16="http://schemas.microsoft.com/office/drawing/2014/main" val="1608297525"/>
                  </a:ext>
                </a:extLst>
              </a:tr>
              <a:tr h="457200">
                <a:tc>
                  <a:txBody>
                    <a:bodyPr/>
                    <a:lstStyle/>
                    <a:p>
                      <a:r>
                        <a:rPr lang="en-US" sz="1600" dirty="0"/>
                        <a:t>Other intangible assets</a:t>
                      </a:r>
                    </a:p>
                  </a:txBody>
                  <a:tcPr anchor="ctr"/>
                </a:tc>
                <a:tc>
                  <a:txBody>
                    <a:bodyPr/>
                    <a:lstStyle/>
                    <a:p>
                      <a:r>
                        <a:rPr lang="en-US" sz="1600"/>
                        <a:t>$100,000</a:t>
                      </a:r>
                    </a:p>
                  </a:txBody>
                  <a:tcPr anchor="ctr"/>
                </a:tc>
                <a:tc>
                  <a:txBody>
                    <a:bodyPr/>
                    <a:lstStyle/>
                    <a:p>
                      <a:r>
                        <a:rPr lang="en-US" sz="1600" dirty="0"/>
                        <a:t>$100,000</a:t>
                      </a:r>
                    </a:p>
                  </a:txBody>
                  <a:tcPr anchor="ctr"/>
                </a:tc>
                <a:extLst>
                  <a:ext uri="{0D108BD9-81ED-4DB2-BD59-A6C34878D82A}">
                    <a16:rowId xmlns:a16="http://schemas.microsoft.com/office/drawing/2014/main" val="670611202"/>
                  </a:ext>
                </a:extLst>
              </a:tr>
              <a:tr h="1143000">
                <a:tc>
                  <a:txBody>
                    <a:bodyPr/>
                    <a:lstStyle/>
                    <a:p>
                      <a:r>
                        <a:rPr lang="en-US" sz="1600" dirty="0"/>
                        <a:t>Right-to-use – Buildings</a:t>
                      </a:r>
                      <a:br>
                        <a:rPr lang="en-US" sz="1600" dirty="0"/>
                      </a:br>
                      <a:r>
                        <a:rPr lang="en-US" sz="1600" dirty="0"/>
                        <a:t>Right-to-use-Land</a:t>
                      </a:r>
                      <a:br>
                        <a:rPr lang="en-US" sz="1600" dirty="0"/>
                      </a:br>
                      <a:r>
                        <a:rPr lang="en-US" sz="1600" dirty="0"/>
                        <a:t>Right-to-use – machinery and equipment</a:t>
                      </a:r>
                      <a:br>
                        <a:rPr lang="en-US" sz="1600" dirty="0"/>
                      </a:br>
                      <a:r>
                        <a:rPr lang="en-US" sz="1600" dirty="0"/>
                        <a:t>Right-to-use – general infrastructure</a:t>
                      </a:r>
                    </a:p>
                  </a:txBody>
                  <a:tcPr anchor="ctr"/>
                </a:tc>
                <a:tc>
                  <a:txBody>
                    <a:bodyPr/>
                    <a:lstStyle/>
                    <a:p>
                      <a:r>
                        <a:rPr lang="en-US" sz="1600"/>
                        <a:t>$10,000</a:t>
                      </a:r>
                    </a:p>
                  </a:txBody>
                  <a:tcPr anchor="ctr"/>
                </a:tc>
                <a:tc>
                  <a:txBody>
                    <a:bodyPr/>
                    <a:lstStyle/>
                    <a:p>
                      <a:r>
                        <a:rPr lang="en-US" sz="1600" dirty="0"/>
                        <a:t>$10,000</a:t>
                      </a:r>
                    </a:p>
                  </a:txBody>
                  <a:tcPr anchor="ctr"/>
                </a:tc>
                <a:extLst>
                  <a:ext uri="{0D108BD9-81ED-4DB2-BD59-A6C34878D82A}">
                    <a16:rowId xmlns:a16="http://schemas.microsoft.com/office/drawing/2014/main" val="3770196913"/>
                  </a:ext>
                </a:extLst>
              </a:tr>
              <a:tr h="457200">
                <a:tc>
                  <a:txBody>
                    <a:bodyPr/>
                    <a:lstStyle/>
                    <a:p>
                      <a:r>
                        <a:rPr lang="en-US" sz="1600" dirty="0"/>
                        <a:t>Subscription assets (SBITAs)</a:t>
                      </a:r>
                    </a:p>
                  </a:txBody>
                  <a:tcPr anchor="ctr"/>
                </a:tc>
                <a:tc>
                  <a:txBody>
                    <a:bodyPr/>
                    <a:lstStyle/>
                    <a:p>
                      <a:r>
                        <a:rPr lang="en-US" sz="1600" dirty="0"/>
                        <a:t>$400,000</a:t>
                      </a:r>
                    </a:p>
                  </a:txBody>
                  <a:tcPr anchor="ctr"/>
                </a:tc>
                <a:tc>
                  <a:txBody>
                    <a:bodyPr/>
                    <a:lstStyle/>
                    <a:p>
                      <a:r>
                        <a:rPr lang="en-US" sz="1600" dirty="0"/>
                        <a:t>$400,000</a:t>
                      </a:r>
                    </a:p>
                  </a:txBody>
                  <a:tcPr anchor="ctr"/>
                </a:tc>
                <a:extLst>
                  <a:ext uri="{0D108BD9-81ED-4DB2-BD59-A6C34878D82A}">
                    <a16:rowId xmlns:a16="http://schemas.microsoft.com/office/drawing/2014/main" val="2755425839"/>
                  </a:ext>
                </a:extLst>
              </a:tr>
            </a:tbl>
          </a:graphicData>
        </a:graphic>
      </p:graphicFrame>
      <p:sp>
        <p:nvSpPr>
          <p:cNvPr id="5" name="Slide Number Placeholder 4">
            <a:extLst>
              <a:ext uri="{FF2B5EF4-FFF2-40B4-BE49-F238E27FC236}">
                <a16:creationId xmlns:a16="http://schemas.microsoft.com/office/drawing/2014/main" id="{1725C7CB-4162-EE1C-CF30-2809C787C599}"/>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19</a:t>
            </a:fld>
            <a:endParaRPr lang="en-US"/>
          </a:p>
        </p:txBody>
      </p:sp>
    </p:spTree>
    <p:custDataLst>
      <p:tags r:id="rId1"/>
    </p:custDataLst>
    <p:extLst>
      <p:ext uri="{BB962C8B-B14F-4D97-AF65-F5344CB8AC3E}">
        <p14:creationId xmlns:p14="http://schemas.microsoft.com/office/powerpoint/2010/main" val="784588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86CEC-8B7D-5B04-809D-E66E233AA63B}"/>
              </a:ext>
            </a:extLst>
          </p:cNvPr>
          <p:cNvSpPr>
            <a:spLocks noGrp="1"/>
          </p:cNvSpPr>
          <p:nvPr>
            <p:ph type="title"/>
          </p:nvPr>
        </p:nvSpPr>
        <p:spPr/>
        <p:txBody>
          <a:bodyPr>
            <a:normAutofit/>
          </a:bodyPr>
          <a:lstStyle/>
          <a:p>
            <a:r>
              <a:rPr lang="en-US" sz="3600" dirty="0"/>
              <a:t>Welcome</a:t>
            </a:r>
            <a:endParaRPr lang="en-US" dirty="0"/>
          </a:p>
        </p:txBody>
      </p:sp>
      <p:sp>
        <p:nvSpPr>
          <p:cNvPr id="4" name="Content Placeholder 3">
            <a:extLst>
              <a:ext uri="{FF2B5EF4-FFF2-40B4-BE49-F238E27FC236}">
                <a16:creationId xmlns:a16="http://schemas.microsoft.com/office/drawing/2014/main" id="{4D20729B-94D1-137D-F575-697C946F6746}"/>
              </a:ext>
            </a:extLst>
          </p:cNvPr>
          <p:cNvSpPr>
            <a:spLocks noGrp="1"/>
          </p:cNvSpPr>
          <p:nvPr>
            <p:ph sz="quarter" idx="15"/>
          </p:nvPr>
        </p:nvSpPr>
        <p:spPr>
          <a:xfrm>
            <a:off x="415925" y="1428750"/>
            <a:ext cx="3433699" cy="4956175"/>
          </a:xfrm>
        </p:spPr>
        <p:txBody>
          <a:bodyPr/>
          <a:lstStyle/>
          <a:p>
            <a:pPr marL="457200" indent="-457200">
              <a:buFont typeface="Arial" panose="020B0604020202020204" pitchFamily="34" charset="0"/>
              <a:buChar char="•"/>
            </a:pPr>
            <a:r>
              <a:rPr lang="en-US">
                <a:solidFill>
                  <a:srgbClr val="000000"/>
                </a:solidFill>
              </a:rPr>
              <a:t>Housekeeping</a:t>
            </a:r>
          </a:p>
          <a:p>
            <a:pPr marL="457200" indent="-457200">
              <a:buFont typeface="Arial" panose="020B0604020202020204" pitchFamily="34" charset="0"/>
              <a:buChar char="•"/>
            </a:pPr>
            <a:r>
              <a:rPr lang="en-US">
                <a:solidFill>
                  <a:srgbClr val="000000"/>
                </a:solidFill>
              </a:rPr>
              <a:t>Introductions</a:t>
            </a:r>
          </a:p>
        </p:txBody>
      </p:sp>
      <p:pic>
        <p:nvPicPr>
          <p:cNvPr id="6" name="Picture 5">
            <a:extLst>
              <a:ext uri="{FF2B5EF4-FFF2-40B4-BE49-F238E27FC236}">
                <a16:creationId xmlns:a16="http://schemas.microsoft.com/office/drawing/2014/main" id="{5A6DE240-1E12-2851-75E4-20927D76B563}"/>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5712" y="1664843"/>
            <a:ext cx="5181600" cy="2474214"/>
          </a:xfrm>
          <a:prstGeom prst="rect">
            <a:avLst/>
          </a:prstGeom>
          <a:noFill/>
        </p:spPr>
      </p:pic>
      <p:sp>
        <p:nvSpPr>
          <p:cNvPr id="3" name="Slide Number Placeholder 2">
            <a:extLst>
              <a:ext uri="{FF2B5EF4-FFF2-40B4-BE49-F238E27FC236}">
                <a16:creationId xmlns:a16="http://schemas.microsoft.com/office/drawing/2014/main" id="{D529B60F-7207-303B-D1AB-CAA725367817}"/>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2</a:t>
            </a:fld>
            <a:endParaRPr lang="en-US"/>
          </a:p>
        </p:txBody>
      </p:sp>
    </p:spTree>
    <p:custDataLst>
      <p:tags r:id="rId1"/>
    </p:custDataLst>
    <p:extLst>
      <p:ext uri="{BB962C8B-B14F-4D97-AF65-F5344CB8AC3E}">
        <p14:creationId xmlns:p14="http://schemas.microsoft.com/office/powerpoint/2010/main" val="521254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B565D6-E843-4469-BCB6-A4EF4D3F0D10}"/>
              </a:ext>
            </a:extLst>
          </p:cNvPr>
          <p:cNvSpPr>
            <a:spLocks noGrp="1"/>
          </p:cNvSpPr>
          <p:nvPr>
            <p:ph type="title"/>
          </p:nvPr>
        </p:nvSpPr>
        <p:spPr/>
        <p:txBody>
          <a:bodyPr/>
          <a:lstStyle/>
          <a:p>
            <a:r>
              <a:rPr lang="en-US" dirty="0"/>
              <a:t>Capitalization Threshold Actions By OSC</a:t>
            </a:r>
          </a:p>
        </p:txBody>
      </p:sp>
      <p:sp>
        <p:nvSpPr>
          <p:cNvPr id="3" name="Text Placeholder 2">
            <a:extLst>
              <a:ext uri="{FF2B5EF4-FFF2-40B4-BE49-F238E27FC236}">
                <a16:creationId xmlns:a16="http://schemas.microsoft.com/office/drawing/2014/main" id="{7F49D993-C96C-42CD-8368-01737C5886F8}"/>
              </a:ext>
            </a:extLst>
          </p:cNvPr>
          <p:cNvSpPr>
            <a:spLocks noGrp="1"/>
          </p:cNvSpPr>
          <p:nvPr>
            <p:ph type="body" sz="quarter" idx="13"/>
          </p:nvPr>
        </p:nvSpPr>
        <p:spPr>
          <a:xfrm>
            <a:off x="415925" y="1431635"/>
            <a:ext cx="11350625" cy="5137115"/>
          </a:xfrm>
        </p:spPr>
        <p:txBody>
          <a:bodyPr>
            <a:normAutofit/>
          </a:bodyPr>
          <a:lstStyle/>
          <a:p>
            <a:r>
              <a:rPr lang="en-US" sz="2400" dirty="0"/>
              <a:t>During the FY26/27 Fixed Asset blackout period (July 27th),</a:t>
            </a:r>
          </a:p>
          <a:p>
            <a:r>
              <a:rPr lang="en-US" sz="2400" b="1" dirty="0"/>
              <a:t>OSC will:</a:t>
            </a:r>
          </a:p>
          <a:p>
            <a:pPr marL="457200" indent="-457200">
              <a:buFont typeface="Arial" panose="020B0604020202020204" pitchFamily="34" charset="0"/>
              <a:buChar char="•"/>
            </a:pPr>
            <a:r>
              <a:rPr lang="en-US" sz="2000" dirty="0"/>
              <a:t>Take a snapshot of all assets entered within NCFS at that time.</a:t>
            </a:r>
          </a:p>
          <a:p>
            <a:pPr marL="457200" indent="-457200">
              <a:buFont typeface="Arial" panose="020B0604020202020204" pitchFamily="34" charset="0"/>
              <a:buChar char="•"/>
            </a:pPr>
            <a:r>
              <a:rPr lang="en-US" sz="2000" dirty="0"/>
              <a:t>Update Capitalization Thresholds for all categories.</a:t>
            </a:r>
          </a:p>
          <a:p>
            <a:pPr marL="457200" indent="-457200">
              <a:buFont typeface="Arial" panose="020B0604020202020204" pitchFamily="34" charset="0"/>
              <a:buChar char="•"/>
            </a:pPr>
            <a:r>
              <a:rPr lang="en-US" sz="2000" dirty="0"/>
              <a:t>Update GASB book rules to perform based on the new threshold.</a:t>
            </a:r>
          </a:p>
          <a:p>
            <a:pPr marL="457200" indent="-457200">
              <a:buFont typeface="Arial" panose="020B0604020202020204" pitchFamily="34" charset="0"/>
              <a:buChar char="•"/>
            </a:pPr>
            <a:r>
              <a:rPr lang="en-US" sz="2000" dirty="0"/>
              <a:t>Retire all active and impacted assets (between $9,999.99 and $5,000) with Capitalization Threshold Change retirement reason.</a:t>
            </a:r>
          </a:p>
          <a:p>
            <a:r>
              <a:rPr lang="en-US" sz="2400" b="1" dirty="0"/>
              <a:t>OSC will not:</a:t>
            </a:r>
          </a:p>
          <a:p>
            <a:pPr marL="457200" indent="-457200">
              <a:buFont typeface="Arial" panose="020B0604020202020204" pitchFamily="34" charset="0"/>
              <a:buChar char="•"/>
            </a:pPr>
            <a:r>
              <a:rPr lang="en-US" sz="2000" dirty="0"/>
              <a:t>Update pending source lines to new asset type.</a:t>
            </a:r>
          </a:p>
          <a:p>
            <a:pPr marL="457200" indent="-457200">
              <a:buFont typeface="Arial" panose="020B0604020202020204" pitchFamily="34" charset="0"/>
              <a:buChar char="•"/>
            </a:pPr>
            <a:r>
              <a:rPr lang="en-US" sz="2000" dirty="0"/>
              <a:t>Re-add impacted assets as expense type.</a:t>
            </a:r>
          </a:p>
          <a:p>
            <a:pPr marL="1143000" lvl="1" indent="-457200"/>
            <a:r>
              <a:rPr lang="en-US" sz="2000" dirty="0"/>
              <a:t>OSC will provide agencies with an impacted asset re-addition sheet. This will enable you to easily re-add these assets for tracking purposes as the expense type.</a:t>
            </a:r>
          </a:p>
          <a:p>
            <a:pPr marL="1143000" lvl="1" indent="-457200"/>
            <a:r>
              <a:rPr lang="en-US" sz="2000" dirty="0"/>
              <a:t>OSC needs a point of contact to provide this re-addition sheet to per agency.</a:t>
            </a:r>
          </a:p>
        </p:txBody>
      </p:sp>
      <p:sp>
        <p:nvSpPr>
          <p:cNvPr id="4" name="Slide Number Placeholder 3">
            <a:extLst>
              <a:ext uri="{FF2B5EF4-FFF2-40B4-BE49-F238E27FC236}">
                <a16:creationId xmlns:a16="http://schemas.microsoft.com/office/drawing/2014/main" id="{15F50C17-FA41-E268-8E7D-2FC3554DD586}"/>
              </a:ext>
              <a:ext uri="{C183D7F6-B498-43B3-948B-1728B52AA6E4}">
                <adec:decorative xmlns:adec="http://schemas.microsoft.com/office/drawing/2017/decorative" val="1"/>
              </a:ext>
            </a:extLst>
          </p:cNvPr>
          <p:cNvSpPr>
            <a:spLocks noGrp="1"/>
          </p:cNvSpPr>
          <p:nvPr>
            <p:ph type="sldNum" sz="quarter" idx="14"/>
          </p:nvPr>
        </p:nvSpPr>
        <p:spPr/>
        <p:txBody>
          <a:bodyPr/>
          <a:lstStyle/>
          <a:p>
            <a:fld id="{3E93FFCE-3932-4DE9-B639-79A716969F42}" type="slidenum">
              <a:rPr lang="en-US" smtClean="0"/>
              <a:pPr/>
              <a:t>20</a:t>
            </a:fld>
            <a:endParaRPr lang="en-US"/>
          </a:p>
        </p:txBody>
      </p:sp>
    </p:spTree>
    <p:custDataLst>
      <p:tags r:id="rId1"/>
    </p:custDataLst>
    <p:extLst>
      <p:ext uri="{BB962C8B-B14F-4D97-AF65-F5344CB8AC3E}">
        <p14:creationId xmlns:p14="http://schemas.microsoft.com/office/powerpoint/2010/main" val="27537704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51AB2-EDB6-1A05-8FB9-27327566E5C2}"/>
              </a:ext>
            </a:extLst>
          </p:cNvPr>
          <p:cNvSpPr>
            <a:spLocks noGrp="1"/>
          </p:cNvSpPr>
          <p:nvPr>
            <p:ph type="title"/>
          </p:nvPr>
        </p:nvSpPr>
        <p:spPr/>
        <p:txBody>
          <a:bodyPr/>
          <a:lstStyle/>
          <a:p>
            <a:r>
              <a:rPr lang="en-US" dirty="0"/>
              <a:t>Year-End Fixed Asset Dates</a:t>
            </a:r>
          </a:p>
        </p:txBody>
      </p:sp>
      <p:graphicFrame>
        <p:nvGraphicFramePr>
          <p:cNvPr id="5" name="Content Placeholder 4">
            <a:extLst>
              <a:ext uri="{FF2B5EF4-FFF2-40B4-BE49-F238E27FC236}">
                <a16:creationId xmlns:a16="http://schemas.microsoft.com/office/drawing/2014/main" id="{C4C2324D-5588-BD18-A518-F698521527EC}"/>
              </a:ext>
            </a:extLst>
          </p:cNvPr>
          <p:cNvGraphicFramePr>
            <a:graphicFrameLocks noGrp="1"/>
          </p:cNvGraphicFramePr>
          <p:nvPr>
            <p:ph sz="quarter" idx="15"/>
            <p:extLst>
              <p:ext uri="{D42A27DB-BD31-4B8C-83A1-F6EECF244321}">
                <p14:modId xmlns:p14="http://schemas.microsoft.com/office/powerpoint/2010/main" val="3032751930"/>
              </p:ext>
            </p:extLst>
          </p:nvPr>
        </p:nvGraphicFramePr>
        <p:xfrm>
          <a:off x="415635" y="1279526"/>
          <a:ext cx="11661775" cy="5470529"/>
        </p:xfrm>
        <a:graphic>
          <a:graphicData uri="http://schemas.openxmlformats.org/drawingml/2006/table">
            <a:tbl>
              <a:tblPr firstRow="1">
                <a:tableStyleId>{F5AB1C69-6EDB-4FF4-983F-18BD219EF322}</a:tableStyleId>
              </a:tblPr>
              <a:tblGrid>
                <a:gridCol w="2554040">
                  <a:extLst>
                    <a:ext uri="{9D8B030D-6E8A-4147-A177-3AD203B41FA5}">
                      <a16:colId xmlns:a16="http://schemas.microsoft.com/office/drawing/2014/main" val="1976454499"/>
                    </a:ext>
                  </a:extLst>
                </a:gridCol>
                <a:gridCol w="7132274">
                  <a:extLst>
                    <a:ext uri="{9D8B030D-6E8A-4147-A177-3AD203B41FA5}">
                      <a16:colId xmlns:a16="http://schemas.microsoft.com/office/drawing/2014/main" val="3905589343"/>
                    </a:ext>
                  </a:extLst>
                </a:gridCol>
                <a:gridCol w="910707">
                  <a:extLst>
                    <a:ext uri="{9D8B030D-6E8A-4147-A177-3AD203B41FA5}">
                      <a16:colId xmlns:a16="http://schemas.microsoft.com/office/drawing/2014/main" val="64999840"/>
                    </a:ext>
                  </a:extLst>
                </a:gridCol>
                <a:gridCol w="1064754">
                  <a:extLst>
                    <a:ext uri="{9D8B030D-6E8A-4147-A177-3AD203B41FA5}">
                      <a16:colId xmlns:a16="http://schemas.microsoft.com/office/drawing/2014/main" val="4048185684"/>
                    </a:ext>
                  </a:extLst>
                </a:gridCol>
              </a:tblGrid>
              <a:tr h="617670">
                <a:tc>
                  <a:txBody>
                    <a:bodyPr/>
                    <a:lstStyle/>
                    <a:p>
                      <a:pPr algn="ctr" fontAlgn="ctr">
                        <a:buNone/>
                      </a:pPr>
                      <a:r>
                        <a:rPr lang="en-US" sz="1600" b="1" u="none" strike="noStrike" dirty="0">
                          <a:solidFill>
                            <a:schemeClr val="bg1"/>
                          </a:solidFill>
                          <a:effectLst/>
                        </a:rPr>
                        <a:t>Task</a:t>
                      </a:r>
                      <a:endParaRPr lang="en-US" sz="1600" b="1" i="0" u="none" strike="noStrike" dirty="0">
                        <a:solidFill>
                          <a:schemeClr val="bg1"/>
                        </a:solidFill>
                        <a:effectLst/>
                        <a:latin typeface="+mn-lt"/>
                      </a:endParaRPr>
                    </a:p>
                  </a:txBody>
                  <a:tcPr marL="6902" marR="6902" marT="6902" marB="41409" anchor="ctr"/>
                </a:tc>
                <a:tc>
                  <a:txBody>
                    <a:bodyPr/>
                    <a:lstStyle/>
                    <a:p>
                      <a:pPr algn="ctr" fontAlgn="ctr">
                        <a:buNone/>
                      </a:pPr>
                      <a:r>
                        <a:rPr lang="en-US" sz="1600" b="1" u="none" strike="noStrike" dirty="0">
                          <a:solidFill>
                            <a:schemeClr val="bg1"/>
                          </a:solidFill>
                          <a:effectLst/>
                        </a:rPr>
                        <a:t>Task Description</a:t>
                      </a:r>
                      <a:endParaRPr lang="en-US" sz="1600" b="1" i="0" u="none" strike="noStrike" dirty="0">
                        <a:solidFill>
                          <a:schemeClr val="bg1"/>
                        </a:solidFill>
                        <a:effectLst/>
                        <a:latin typeface="+mn-lt"/>
                      </a:endParaRPr>
                    </a:p>
                  </a:txBody>
                  <a:tcPr marL="6902" marR="6902" marT="6902" marB="41409" anchor="ctr"/>
                </a:tc>
                <a:tc>
                  <a:txBody>
                    <a:bodyPr/>
                    <a:lstStyle/>
                    <a:p>
                      <a:pPr algn="ctr" fontAlgn="ctr">
                        <a:buNone/>
                      </a:pPr>
                      <a:r>
                        <a:rPr lang="en-US" sz="1600" b="1" u="none" strike="noStrike" dirty="0">
                          <a:solidFill>
                            <a:schemeClr val="bg1"/>
                          </a:solidFill>
                          <a:effectLst/>
                        </a:rPr>
                        <a:t>Start Date</a:t>
                      </a:r>
                      <a:endParaRPr lang="en-US" sz="1600" b="1" i="0" u="none" strike="noStrike" dirty="0">
                        <a:solidFill>
                          <a:schemeClr val="bg1"/>
                        </a:solidFill>
                        <a:effectLst/>
                        <a:latin typeface="+mn-lt"/>
                      </a:endParaRPr>
                    </a:p>
                  </a:txBody>
                  <a:tcPr marL="6902" marR="6902" marT="6902" marB="41409" anchor="ctr"/>
                </a:tc>
                <a:tc>
                  <a:txBody>
                    <a:bodyPr/>
                    <a:lstStyle/>
                    <a:p>
                      <a:pPr algn="ctr" fontAlgn="ctr">
                        <a:buNone/>
                      </a:pPr>
                      <a:r>
                        <a:rPr lang="en-US" sz="1600" b="1" u="none" strike="noStrike" dirty="0">
                          <a:solidFill>
                            <a:schemeClr val="bg1"/>
                          </a:solidFill>
                          <a:effectLst/>
                        </a:rPr>
                        <a:t>Complete By Date</a:t>
                      </a:r>
                      <a:endParaRPr lang="en-US" sz="1600" b="1" i="0" u="none" strike="noStrike" dirty="0">
                        <a:solidFill>
                          <a:schemeClr val="bg1"/>
                        </a:solidFill>
                        <a:effectLst/>
                        <a:latin typeface="+mn-lt"/>
                      </a:endParaRPr>
                    </a:p>
                  </a:txBody>
                  <a:tcPr marL="6902" marR="6902" marT="6902" marB="41409" anchor="ctr"/>
                </a:tc>
                <a:extLst>
                  <a:ext uri="{0D108BD9-81ED-4DB2-BD59-A6C34878D82A}">
                    <a16:rowId xmlns:a16="http://schemas.microsoft.com/office/drawing/2014/main" val="1672663961"/>
                  </a:ext>
                </a:extLst>
              </a:tr>
              <a:tr h="1024437">
                <a:tc>
                  <a:txBody>
                    <a:bodyPr/>
                    <a:lstStyle/>
                    <a:p>
                      <a:pPr marL="182880" algn="l" fontAlgn="ctr">
                        <a:buNone/>
                      </a:pPr>
                      <a:r>
                        <a:rPr lang="en-US" sz="1400" b="0" u="none" strike="noStrike" dirty="0">
                          <a:solidFill>
                            <a:srgbClr val="000000"/>
                          </a:solidFill>
                          <a:effectLst/>
                        </a:rPr>
                        <a:t>Hold FY2027 Asset activity</a:t>
                      </a:r>
                      <a:endParaRPr lang="en-US" sz="1400" b="0" i="0" u="none" strike="noStrike" dirty="0">
                        <a:solidFill>
                          <a:srgbClr val="000000"/>
                        </a:solidFill>
                        <a:effectLst/>
                        <a:latin typeface="+mn-lt"/>
                      </a:endParaRPr>
                    </a:p>
                  </a:txBody>
                  <a:tcPr marL="5075" marR="5075" marT="5075" marB="30454" anchor="ctr"/>
                </a:tc>
                <a:tc>
                  <a:txBody>
                    <a:bodyPr/>
                    <a:lstStyle/>
                    <a:p>
                      <a:pPr marL="182880" algn="l" fontAlgn="ctr">
                        <a:buNone/>
                      </a:pPr>
                      <a:r>
                        <a:rPr lang="en-US" sz="1400" b="0" u="none" strike="noStrike" dirty="0">
                          <a:solidFill>
                            <a:srgbClr val="000000"/>
                          </a:solidFill>
                          <a:effectLst/>
                        </a:rPr>
                        <a:t>No FY2027 asset transactions should be placed from 7/1 until 7/28 when the July period opens.</a:t>
                      </a:r>
                      <a:br>
                        <a:rPr lang="en-US" sz="1400" b="0" u="none" strike="noStrike" dirty="0">
                          <a:solidFill>
                            <a:srgbClr val="000000"/>
                          </a:solidFill>
                          <a:effectLst/>
                        </a:rPr>
                      </a:br>
                      <a:r>
                        <a:rPr lang="en-US" sz="1400" b="0" u="none" strike="noStrike" dirty="0">
                          <a:solidFill>
                            <a:srgbClr val="000000"/>
                          </a:solidFill>
                          <a:effectLst/>
                        </a:rPr>
                        <a:t>Confirm the Depreciation period on your fixed assets dashboard shows Jul-26 before entering FY2027 data.</a:t>
                      </a:r>
                      <a:endParaRPr lang="en-US" sz="1400" b="0" i="0" u="none" strike="noStrike" dirty="0">
                        <a:solidFill>
                          <a:srgbClr val="000000"/>
                        </a:solidFill>
                        <a:effectLst/>
                        <a:latin typeface="+mn-lt"/>
                      </a:endParaRPr>
                    </a:p>
                  </a:txBody>
                  <a:tcPr marL="5075" marR="5075" marT="5075" marB="30454" anchor="ctr"/>
                </a:tc>
                <a:tc>
                  <a:txBody>
                    <a:bodyPr/>
                    <a:lstStyle/>
                    <a:p>
                      <a:pPr algn="ctr" fontAlgn="ctr">
                        <a:buNone/>
                      </a:pPr>
                      <a:r>
                        <a:rPr lang="en-US" sz="1400" b="1" u="none" strike="noStrike">
                          <a:solidFill>
                            <a:srgbClr val="000000"/>
                          </a:solidFill>
                          <a:effectLst/>
                        </a:rPr>
                        <a:t>7/1</a:t>
                      </a:r>
                      <a:endParaRPr lang="en-US" sz="1400" b="0" i="0" u="none" strike="noStrike">
                        <a:solidFill>
                          <a:srgbClr val="000000"/>
                        </a:solidFill>
                        <a:effectLst/>
                        <a:latin typeface="+mn-lt"/>
                      </a:endParaRPr>
                    </a:p>
                  </a:txBody>
                  <a:tcPr marL="5075" marR="5075" marT="5075" marB="30454" anchor="ctr"/>
                </a:tc>
                <a:tc>
                  <a:txBody>
                    <a:bodyPr/>
                    <a:lstStyle/>
                    <a:p>
                      <a:pPr algn="ctr" fontAlgn="ctr">
                        <a:buNone/>
                      </a:pPr>
                      <a:r>
                        <a:rPr lang="en-US" sz="1400" b="0" u="none" strike="noStrike" dirty="0">
                          <a:solidFill>
                            <a:srgbClr val="656565"/>
                          </a:solidFill>
                          <a:effectLst/>
                        </a:rPr>
                        <a:t>N/A</a:t>
                      </a:r>
                      <a:endParaRPr lang="en-US" sz="1400" b="0" i="0" u="none" strike="noStrike" dirty="0">
                        <a:solidFill>
                          <a:srgbClr val="656565"/>
                        </a:solidFill>
                        <a:effectLst/>
                        <a:latin typeface="+mn-lt"/>
                      </a:endParaRPr>
                    </a:p>
                  </a:txBody>
                  <a:tcPr marL="5075" marR="5075" marT="5075" marB="30454" anchor="ctr"/>
                </a:tc>
                <a:extLst>
                  <a:ext uri="{0D108BD9-81ED-4DB2-BD59-A6C34878D82A}">
                    <a16:rowId xmlns:a16="http://schemas.microsoft.com/office/drawing/2014/main" val="3208429038"/>
                  </a:ext>
                </a:extLst>
              </a:tr>
              <a:tr h="1024437">
                <a:tc>
                  <a:txBody>
                    <a:bodyPr/>
                    <a:lstStyle/>
                    <a:p>
                      <a:pPr marL="182880" algn="l" fontAlgn="ctr">
                        <a:buNone/>
                      </a:pPr>
                      <a:r>
                        <a:rPr lang="en-US" sz="1400" b="0" u="none" strike="noStrike">
                          <a:solidFill>
                            <a:srgbClr val="000000"/>
                          </a:solidFill>
                          <a:effectLst/>
                        </a:rPr>
                        <a:t>Review SBITA and Lease Asset Useful lives and Depreciation</a:t>
                      </a:r>
                      <a:endParaRPr lang="en-US" sz="1400" b="0" i="0" u="none" strike="noStrike">
                        <a:solidFill>
                          <a:srgbClr val="000000"/>
                        </a:solidFill>
                        <a:effectLst/>
                        <a:latin typeface="+mn-lt"/>
                      </a:endParaRPr>
                    </a:p>
                  </a:txBody>
                  <a:tcPr marL="5075" marR="5075" marT="5075" marB="30454" anchor="ctr"/>
                </a:tc>
                <a:tc>
                  <a:txBody>
                    <a:bodyPr/>
                    <a:lstStyle/>
                    <a:p>
                      <a:pPr marL="182880" algn="l" fontAlgn="ctr">
                        <a:buNone/>
                      </a:pPr>
                      <a:r>
                        <a:rPr lang="en-US" sz="1400" b="0" u="none" strike="noStrike" dirty="0">
                          <a:solidFill>
                            <a:srgbClr val="000000"/>
                          </a:solidFill>
                          <a:effectLst/>
                        </a:rPr>
                        <a:t>Review your RTU Leave and SBITA assets on the NC SWCAP Assets Report (FA008) to verify the correct useful lives are used for these assets and their LTD depreciation is correct. Submit a help desk ticket (ncfs@ncosc.gov) to correct assets by</a:t>
                      </a:r>
                      <a:r>
                        <a:rPr lang="en-US" sz="1400" b="1" u="none" strike="noStrike" dirty="0">
                          <a:solidFill>
                            <a:srgbClr val="FF0000"/>
                          </a:solidFill>
                          <a:effectLst/>
                        </a:rPr>
                        <a:t> </a:t>
                      </a:r>
                      <a:r>
                        <a:rPr lang="en-US" sz="1400" b="1" u="none" strike="noStrike" dirty="0">
                          <a:solidFill>
                            <a:srgbClr val="000000"/>
                          </a:solidFill>
                          <a:effectLst/>
                        </a:rPr>
                        <a:t>July 23.</a:t>
                      </a:r>
                      <a:endParaRPr lang="en-US" sz="1400" b="0" u="none" strike="noStrike" dirty="0">
                        <a:solidFill>
                          <a:srgbClr val="000000"/>
                        </a:solidFill>
                        <a:effectLst/>
                      </a:endParaRPr>
                    </a:p>
                    <a:p>
                      <a:pPr marL="182880" algn="l" fontAlgn="ctr">
                        <a:buNone/>
                      </a:pPr>
                      <a:r>
                        <a:rPr lang="en-US" sz="1400" b="0" u="none" strike="noStrike" dirty="0">
                          <a:solidFill>
                            <a:srgbClr val="000000"/>
                          </a:solidFill>
                          <a:effectLst/>
                        </a:rPr>
                        <a:t>Additional details can be found in </a:t>
                      </a:r>
                      <a:r>
                        <a:rPr lang="en-US" sz="1400" b="0" u="none" strike="noStrike" dirty="0">
                          <a:solidFill>
                            <a:srgbClr val="000000"/>
                          </a:solidFill>
                          <a:effectLst/>
                          <a:hlinkClick r:id="rId3"/>
                        </a:rPr>
                        <a:t>FA-15 Adding an RTU Asset (Leased Asset)</a:t>
                      </a:r>
                      <a:endParaRPr lang="en-US" sz="1400" b="0" i="0" u="none" strike="noStrike" dirty="0">
                        <a:solidFill>
                          <a:srgbClr val="000000"/>
                        </a:solidFill>
                        <a:effectLst/>
                        <a:latin typeface="+mn-lt"/>
                      </a:endParaRPr>
                    </a:p>
                  </a:txBody>
                  <a:tcPr marL="5075" marR="5075" marT="5075" marB="30454"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u="none" strike="noStrike" dirty="0">
                          <a:solidFill>
                            <a:srgbClr val="656565"/>
                          </a:solidFill>
                          <a:effectLst/>
                        </a:rPr>
                        <a:t>N/A</a:t>
                      </a:r>
                      <a:endParaRPr lang="en-US" sz="1400" b="0" i="0" u="none" strike="noStrike" dirty="0">
                        <a:solidFill>
                          <a:srgbClr val="656565"/>
                        </a:solidFill>
                        <a:effectLst/>
                        <a:latin typeface="+mn-lt"/>
                      </a:endParaRPr>
                    </a:p>
                  </a:txBody>
                  <a:tcPr marL="5075" marR="5075" marT="5075" marB="30454" anchor="ctr"/>
                </a:tc>
                <a:tc>
                  <a:txBody>
                    <a:bodyPr/>
                    <a:lstStyle/>
                    <a:p>
                      <a:pPr algn="ctr" fontAlgn="ctr">
                        <a:buNone/>
                      </a:pPr>
                      <a:r>
                        <a:rPr lang="en-US" sz="1400" b="1" u="none" strike="noStrike" dirty="0">
                          <a:solidFill>
                            <a:srgbClr val="000000"/>
                          </a:solidFill>
                          <a:effectLst/>
                        </a:rPr>
                        <a:t>7/23</a:t>
                      </a:r>
                      <a:endParaRPr lang="en-US" sz="1400" b="0" i="0" u="none" strike="noStrike" dirty="0">
                        <a:solidFill>
                          <a:srgbClr val="000000"/>
                        </a:solidFill>
                        <a:effectLst/>
                        <a:latin typeface="+mn-lt"/>
                      </a:endParaRPr>
                    </a:p>
                  </a:txBody>
                  <a:tcPr marL="5075" marR="5075" marT="5075" marB="30454" anchor="ctr"/>
                </a:tc>
                <a:extLst>
                  <a:ext uri="{0D108BD9-81ED-4DB2-BD59-A6C34878D82A}">
                    <a16:rowId xmlns:a16="http://schemas.microsoft.com/office/drawing/2014/main" val="2500495433"/>
                  </a:ext>
                </a:extLst>
              </a:tr>
              <a:tr h="778564">
                <a:tc>
                  <a:txBody>
                    <a:bodyPr/>
                    <a:lstStyle/>
                    <a:p>
                      <a:pPr marL="182880" algn="l" fontAlgn="ctr">
                        <a:buNone/>
                      </a:pPr>
                      <a:r>
                        <a:rPr lang="en-US" sz="1400" b="0" u="none" strike="noStrike" dirty="0">
                          <a:solidFill>
                            <a:srgbClr val="000000"/>
                          </a:solidFill>
                          <a:effectLst/>
                        </a:rPr>
                        <a:t>Fixed asset deadline</a:t>
                      </a:r>
                      <a:endParaRPr lang="en-US" sz="1400" b="0" i="0" u="none" strike="noStrike" dirty="0">
                        <a:solidFill>
                          <a:srgbClr val="000000"/>
                        </a:solidFill>
                        <a:effectLst/>
                        <a:latin typeface="+mn-lt"/>
                      </a:endParaRPr>
                    </a:p>
                  </a:txBody>
                  <a:tcPr marL="5075" marR="5075" marT="5075" marB="30454" anchor="ctr"/>
                </a:tc>
                <a:tc>
                  <a:txBody>
                    <a:bodyPr/>
                    <a:lstStyle/>
                    <a:p>
                      <a:pPr marL="182880" algn="l" fontAlgn="ctr">
                        <a:buNone/>
                      </a:pPr>
                      <a:r>
                        <a:rPr lang="en-US" sz="1400" b="0" u="none" strike="noStrike" dirty="0">
                          <a:solidFill>
                            <a:srgbClr val="000000"/>
                          </a:solidFill>
                          <a:effectLst/>
                        </a:rPr>
                        <a:t>Last day to enter asset data for fiscal year is </a:t>
                      </a:r>
                      <a:r>
                        <a:rPr lang="en-US" sz="1400" b="1" u="none" strike="noStrike" dirty="0">
                          <a:solidFill>
                            <a:srgbClr val="000000"/>
                          </a:solidFill>
                          <a:effectLst/>
                        </a:rPr>
                        <a:t>July 26</a:t>
                      </a:r>
                      <a:r>
                        <a:rPr lang="en-US" sz="1400" b="0" u="none" strike="noStrike" dirty="0">
                          <a:solidFill>
                            <a:srgbClr val="000000"/>
                          </a:solidFill>
                          <a:effectLst/>
                        </a:rPr>
                        <a:t>. Year ending reports (Fixed Assets Outbound Interface to FCCS) are available.</a:t>
                      </a:r>
                      <a:br>
                        <a:rPr lang="en-US" sz="1400" b="0" u="none" strike="noStrike" dirty="0">
                          <a:solidFill>
                            <a:srgbClr val="000000"/>
                          </a:solidFill>
                          <a:effectLst/>
                        </a:rPr>
                      </a:br>
                      <a:r>
                        <a:rPr lang="en-US" sz="1400" b="0" u="none" strike="noStrike" dirty="0">
                          <a:solidFill>
                            <a:srgbClr val="000000"/>
                          </a:solidFill>
                          <a:effectLst/>
                        </a:rPr>
                        <a:t>Agencies that miss this deadline should submit a help desk ticket to OSC.</a:t>
                      </a:r>
                      <a:endParaRPr lang="en-US" sz="1400" b="0" i="0" u="none" strike="noStrike" dirty="0">
                        <a:solidFill>
                          <a:srgbClr val="000000"/>
                        </a:solidFill>
                        <a:effectLst/>
                        <a:latin typeface="+mn-lt"/>
                      </a:endParaRPr>
                    </a:p>
                  </a:txBody>
                  <a:tcPr marL="5075" marR="5075" marT="5075" marB="30454"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u="none" strike="noStrike" dirty="0">
                          <a:solidFill>
                            <a:srgbClr val="656565"/>
                          </a:solidFill>
                          <a:effectLst/>
                        </a:rPr>
                        <a:t>N/A</a:t>
                      </a:r>
                      <a:endParaRPr lang="en-US" sz="1400" b="0" i="0" u="none" strike="noStrike" dirty="0">
                        <a:solidFill>
                          <a:srgbClr val="656565"/>
                        </a:solidFill>
                        <a:effectLst/>
                        <a:latin typeface="+mn-lt"/>
                      </a:endParaRPr>
                    </a:p>
                  </a:txBody>
                  <a:tcPr marL="5075" marR="5075" marT="5075" marB="30454" anchor="ctr"/>
                </a:tc>
                <a:tc>
                  <a:txBody>
                    <a:bodyPr/>
                    <a:lstStyle/>
                    <a:p>
                      <a:pPr algn="ctr" fontAlgn="ctr">
                        <a:buNone/>
                      </a:pPr>
                      <a:r>
                        <a:rPr lang="en-US" sz="1400" b="1" u="none" strike="noStrike">
                          <a:solidFill>
                            <a:srgbClr val="000000"/>
                          </a:solidFill>
                          <a:effectLst/>
                        </a:rPr>
                        <a:t>7/26</a:t>
                      </a:r>
                      <a:endParaRPr lang="en-US" sz="1400" b="0" i="0" u="none" strike="noStrike">
                        <a:solidFill>
                          <a:srgbClr val="000000"/>
                        </a:solidFill>
                        <a:effectLst/>
                        <a:latin typeface="+mn-lt"/>
                      </a:endParaRPr>
                    </a:p>
                  </a:txBody>
                  <a:tcPr marL="5075" marR="5075" marT="5075" marB="30454" anchor="ctr"/>
                </a:tc>
                <a:extLst>
                  <a:ext uri="{0D108BD9-81ED-4DB2-BD59-A6C34878D82A}">
                    <a16:rowId xmlns:a16="http://schemas.microsoft.com/office/drawing/2014/main" val="2157083553"/>
                  </a:ext>
                </a:extLst>
              </a:tr>
              <a:tr h="427351">
                <a:tc>
                  <a:txBody>
                    <a:bodyPr/>
                    <a:lstStyle/>
                    <a:p>
                      <a:pPr marL="182880" algn="l" fontAlgn="ctr">
                        <a:buNone/>
                      </a:pPr>
                      <a:r>
                        <a:rPr lang="en-US" sz="1400" b="0" u="none" strike="noStrike">
                          <a:solidFill>
                            <a:srgbClr val="000000"/>
                          </a:solidFill>
                          <a:effectLst/>
                        </a:rPr>
                        <a:t>Fixed Assets clear exceptions</a:t>
                      </a:r>
                      <a:endParaRPr lang="en-US" sz="1400" b="0" i="0" u="none" strike="noStrike">
                        <a:solidFill>
                          <a:srgbClr val="000000"/>
                        </a:solidFill>
                        <a:effectLst/>
                        <a:latin typeface="+mn-lt"/>
                      </a:endParaRPr>
                    </a:p>
                  </a:txBody>
                  <a:tcPr marL="5075" marR="5075" marT="5075" marB="30454" anchor="ctr"/>
                </a:tc>
                <a:tc>
                  <a:txBody>
                    <a:bodyPr/>
                    <a:lstStyle/>
                    <a:p>
                      <a:pPr marL="182880" algn="l" fontAlgn="ctr">
                        <a:buNone/>
                      </a:pPr>
                      <a:r>
                        <a:rPr lang="en-US" sz="1400" b="0" u="none" strike="noStrike" dirty="0">
                          <a:solidFill>
                            <a:srgbClr val="000000"/>
                          </a:solidFill>
                          <a:effectLst/>
                        </a:rPr>
                        <a:t>Clear all transfer, adjustment, and retirement exceptions by</a:t>
                      </a:r>
                      <a:r>
                        <a:rPr lang="en-US" sz="1400" b="0" u="none" strike="noStrike" dirty="0">
                          <a:solidFill>
                            <a:srgbClr val="FF0000"/>
                          </a:solidFill>
                          <a:effectLst/>
                        </a:rPr>
                        <a:t> </a:t>
                      </a:r>
                      <a:r>
                        <a:rPr lang="en-US" sz="1400" b="1" u="none" strike="noStrike" dirty="0">
                          <a:solidFill>
                            <a:srgbClr val="000000"/>
                          </a:solidFill>
                          <a:effectLst/>
                        </a:rPr>
                        <a:t>July 26</a:t>
                      </a:r>
                      <a:r>
                        <a:rPr lang="en-US" sz="1400" b="0" u="none" strike="noStrike" dirty="0">
                          <a:solidFill>
                            <a:srgbClr val="000000"/>
                          </a:solidFill>
                          <a:effectLst/>
                        </a:rPr>
                        <a:t>.</a:t>
                      </a:r>
                      <a:endParaRPr lang="en-US" sz="1400" b="0" i="0" u="none" strike="noStrike" dirty="0">
                        <a:solidFill>
                          <a:srgbClr val="000000"/>
                        </a:solidFill>
                        <a:effectLst/>
                        <a:latin typeface="+mn-lt"/>
                      </a:endParaRPr>
                    </a:p>
                  </a:txBody>
                  <a:tcPr marL="5075" marR="5075" marT="5075" marB="30454"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u="none" strike="noStrike" dirty="0">
                          <a:solidFill>
                            <a:srgbClr val="656565"/>
                          </a:solidFill>
                          <a:effectLst/>
                        </a:rPr>
                        <a:t>N/A</a:t>
                      </a:r>
                      <a:endParaRPr lang="en-US" sz="1400" b="0" i="0" u="none" strike="noStrike" dirty="0">
                        <a:solidFill>
                          <a:srgbClr val="656565"/>
                        </a:solidFill>
                        <a:effectLst/>
                        <a:latin typeface="+mn-lt"/>
                      </a:endParaRPr>
                    </a:p>
                  </a:txBody>
                  <a:tcPr marL="5075" marR="5075" marT="5075" marB="30454" anchor="ctr"/>
                </a:tc>
                <a:tc>
                  <a:txBody>
                    <a:bodyPr/>
                    <a:lstStyle/>
                    <a:p>
                      <a:pPr algn="ctr" fontAlgn="ctr">
                        <a:buNone/>
                      </a:pPr>
                      <a:r>
                        <a:rPr lang="en-US" sz="1400" b="1" u="none" strike="noStrike">
                          <a:solidFill>
                            <a:srgbClr val="000000"/>
                          </a:solidFill>
                          <a:effectLst/>
                        </a:rPr>
                        <a:t>7/26</a:t>
                      </a:r>
                      <a:endParaRPr lang="en-US" sz="1400" b="0" i="0" u="none" strike="noStrike">
                        <a:solidFill>
                          <a:srgbClr val="000000"/>
                        </a:solidFill>
                        <a:effectLst/>
                        <a:latin typeface="+mn-lt"/>
                      </a:endParaRPr>
                    </a:p>
                  </a:txBody>
                  <a:tcPr marL="5075" marR="5075" marT="5075" marB="30454" anchor="ctr"/>
                </a:tc>
                <a:extLst>
                  <a:ext uri="{0D108BD9-81ED-4DB2-BD59-A6C34878D82A}">
                    <a16:rowId xmlns:a16="http://schemas.microsoft.com/office/drawing/2014/main" val="3721078649"/>
                  </a:ext>
                </a:extLst>
              </a:tr>
              <a:tr h="532690">
                <a:tc>
                  <a:txBody>
                    <a:bodyPr/>
                    <a:lstStyle/>
                    <a:p>
                      <a:pPr marL="182880" algn="l" fontAlgn="ctr">
                        <a:buNone/>
                      </a:pPr>
                      <a:r>
                        <a:rPr lang="en-US" sz="1400" b="0" u="none" strike="noStrike">
                          <a:solidFill>
                            <a:srgbClr val="000000"/>
                          </a:solidFill>
                          <a:effectLst/>
                        </a:rPr>
                        <a:t>Asset retirements completed for FY2026</a:t>
                      </a:r>
                      <a:endParaRPr lang="en-US" sz="1400" b="0" i="0" u="none" strike="noStrike">
                        <a:solidFill>
                          <a:srgbClr val="000000"/>
                        </a:solidFill>
                        <a:effectLst/>
                        <a:latin typeface="+mn-lt"/>
                      </a:endParaRPr>
                    </a:p>
                  </a:txBody>
                  <a:tcPr marL="5075" marR="5075" marT="5075" marB="30454" anchor="ctr"/>
                </a:tc>
                <a:tc>
                  <a:txBody>
                    <a:bodyPr/>
                    <a:lstStyle/>
                    <a:p>
                      <a:pPr marL="182880" algn="l" fontAlgn="ctr">
                        <a:buNone/>
                      </a:pPr>
                      <a:r>
                        <a:rPr lang="en-US" sz="1400" b="0" u="none" strike="noStrike" dirty="0">
                          <a:solidFill>
                            <a:srgbClr val="000000"/>
                          </a:solidFill>
                          <a:effectLst/>
                        </a:rPr>
                        <a:t>Retirements must be completed by the 7/26 deadline.  OSC does not have the ability to backdate these transactions.</a:t>
                      </a:r>
                      <a:endParaRPr lang="en-US" sz="1400" b="0" i="0" u="none" strike="noStrike" dirty="0">
                        <a:solidFill>
                          <a:srgbClr val="000000"/>
                        </a:solidFill>
                        <a:effectLst/>
                        <a:latin typeface="+mn-lt"/>
                      </a:endParaRPr>
                    </a:p>
                  </a:txBody>
                  <a:tcPr marL="5075" marR="5075" marT="5075" marB="30454"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u="none" strike="noStrike" dirty="0">
                          <a:solidFill>
                            <a:srgbClr val="656565"/>
                          </a:solidFill>
                          <a:effectLst/>
                        </a:rPr>
                        <a:t>N/A</a:t>
                      </a:r>
                      <a:endParaRPr lang="en-US" sz="1400" b="0" i="0" u="none" strike="noStrike" dirty="0">
                        <a:solidFill>
                          <a:srgbClr val="656565"/>
                        </a:solidFill>
                        <a:effectLst/>
                        <a:latin typeface="+mn-lt"/>
                      </a:endParaRPr>
                    </a:p>
                  </a:txBody>
                  <a:tcPr marL="5075" marR="5075" marT="5075" marB="30454" anchor="ctr"/>
                </a:tc>
                <a:tc>
                  <a:txBody>
                    <a:bodyPr/>
                    <a:lstStyle/>
                    <a:p>
                      <a:pPr algn="ctr" fontAlgn="ctr">
                        <a:buNone/>
                      </a:pPr>
                      <a:r>
                        <a:rPr lang="en-US" sz="1400" b="1" u="none" strike="noStrike" dirty="0">
                          <a:solidFill>
                            <a:srgbClr val="000000"/>
                          </a:solidFill>
                          <a:effectLst/>
                        </a:rPr>
                        <a:t>7/26</a:t>
                      </a:r>
                      <a:endParaRPr lang="en-US" sz="1400" b="0" i="0" u="none" strike="noStrike" dirty="0">
                        <a:solidFill>
                          <a:srgbClr val="000000"/>
                        </a:solidFill>
                        <a:effectLst/>
                        <a:latin typeface="+mn-lt"/>
                      </a:endParaRPr>
                    </a:p>
                  </a:txBody>
                  <a:tcPr marL="5075" marR="5075" marT="5075" marB="30454" anchor="ctr"/>
                </a:tc>
                <a:extLst>
                  <a:ext uri="{0D108BD9-81ED-4DB2-BD59-A6C34878D82A}">
                    <a16:rowId xmlns:a16="http://schemas.microsoft.com/office/drawing/2014/main" val="4126552463"/>
                  </a:ext>
                </a:extLst>
              </a:tr>
              <a:tr h="532690">
                <a:tc>
                  <a:txBody>
                    <a:bodyPr/>
                    <a:lstStyle/>
                    <a:p>
                      <a:pPr marL="182880" algn="l" fontAlgn="ctr">
                        <a:buNone/>
                      </a:pPr>
                      <a:r>
                        <a:rPr lang="en-US" sz="1400" b="0" u="none" strike="noStrike">
                          <a:solidFill>
                            <a:srgbClr val="000000"/>
                          </a:solidFill>
                          <a:effectLst/>
                        </a:rPr>
                        <a:t>Asset transfers completed for FY2026</a:t>
                      </a:r>
                      <a:endParaRPr lang="en-US" sz="1400" b="0" i="0" u="none" strike="noStrike">
                        <a:solidFill>
                          <a:srgbClr val="000000"/>
                        </a:solidFill>
                        <a:effectLst/>
                        <a:latin typeface="+mn-lt"/>
                      </a:endParaRPr>
                    </a:p>
                  </a:txBody>
                  <a:tcPr marL="5075" marR="5075" marT="5075" marB="30454" anchor="ctr"/>
                </a:tc>
                <a:tc>
                  <a:txBody>
                    <a:bodyPr/>
                    <a:lstStyle/>
                    <a:p>
                      <a:pPr marL="182880" algn="l" fontAlgn="ctr">
                        <a:buNone/>
                      </a:pPr>
                      <a:r>
                        <a:rPr lang="en-US" sz="1400" b="0" u="none" strike="noStrike" dirty="0">
                          <a:solidFill>
                            <a:srgbClr val="000000"/>
                          </a:solidFill>
                          <a:effectLst/>
                        </a:rPr>
                        <a:t>Transfers to new accounts must be completed by the 7/26 deadline.  OSC does not have the ability to backdate these transactions.</a:t>
                      </a:r>
                      <a:endParaRPr lang="en-US" sz="1400" b="0" i="0" u="none" strike="noStrike" dirty="0">
                        <a:solidFill>
                          <a:srgbClr val="000000"/>
                        </a:solidFill>
                        <a:effectLst/>
                        <a:latin typeface="+mn-lt"/>
                      </a:endParaRPr>
                    </a:p>
                  </a:txBody>
                  <a:tcPr marL="5075" marR="5075" marT="5075" marB="30454"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u="none" strike="noStrike" dirty="0">
                          <a:solidFill>
                            <a:srgbClr val="656565"/>
                          </a:solidFill>
                          <a:effectLst/>
                        </a:rPr>
                        <a:t>N/A</a:t>
                      </a:r>
                      <a:endParaRPr lang="en-US" sz="1400" b="0" i="0" u="none" strike="noStrike" dirty="0">
                        <a:solidFill>
                          <a:srgbClr val="656565"/>
                        </a:solidFill>
                        <a:effectLst/>
                        <a:latin typeface="+mn-lt"/>
                      </a:endParaRPr>
                    </a:p>
                  </a:txBody>
                  <a:tcPr marL="5075" marR="5075" marT="5075" marB="30454" anchor="ctr"/>
                </a:tc>
                <a:tc>
                  <a:txBody>
                    <a:bodyPr/>
                    <a:lstStyle/>
                    <a:p>
                      <a:pPr algn="ctr" fontAlgn="ctr">
                        <a:buNone/>
                      </a:pPr>
                      <a:r>
                        <a:rPr lang="en-US" sz="1400" b="1" u="none" strike="noStrike" dirty="0">
                          <a:solidFill>
                            <a:srgbClr val="000000"/>
                          </a:solidFill>
                          <a:effectLst/>
                        </a:rPr>
                        <a:t>7/26</a:t>
                      </a:r>
                      <a:endParaRPr lang="en-US" sz="1400" b="0" i="0" u="none" strike="noStrike" dirty="0">
                        <a:solidFill>
                          <a:srgbClr val="000000"/>
                        </a:solidFill>
                        <a:effectLst/>
                        <a:latin typeface="+mn-lt"/>
                      </a:endParaRPr>
                    </a:p>
                  </a:txBody>
                  <a:tcPr marL="5075" marR="5075" marT="5075" marB="30454" anchor="ctr"/>
                </a:tc>
                <a:extLst>
                  <a:ext uri="{0D108BD9-81ED-4DB2-BD59-A6C34878D82A}">
                    <a16:rowId xmlns:a16="http://schemas.microsoft.com/office/drawing/2014/main" val="2672208357"/>
                  </a:ext>
                </a:extLst>
              </a:tr>
              <a:tr h="532690">
                <a:tc>
                  <a:txBody>
                    <a:bodyPr/>
                    <a:lstStyle/>
                    <a:p>
                      <a:pPr marL="182880" algn="l" fontAlgn="ctr">
                        <a:buNone/>
                      </a:pPr>
                      <a:r>
                        <a:rPr lang="en-US" sz="1400" b="0" u="none" strike="noStrike">
                          <a:solidFill>
                            <a:srgbClr val="000000"/>
                          </a:solidFill>
                          <a:effectLst/>
                        </a:rPr>
                        <a:t>Begin FY2027 asset activities</a:t>
                      </a:r>
                      <a:endParaRPr lang="en-US" sz="1400" b="0" i="0" u="none" strike="noStrike">
                        <a:solidFill>
                          <a:srgbClr val="000000"/>
                        </a:solidFill>
                        <a:effectLst/>
                        <a:latin typeface="+mn-lt"/>
                      </a:endParaRPr>
                    </a:p>
                  </a:txBody>
                  <a:tcPr marL="5075" marR="5075" marT="5075" marB="30454" anchor="ctr"/>
                </a:tc>
                <a:tc>
                  <a:txBody>
                    <a:bodyPr/>
                    <a:lstStyle/>
                    <a:p>
                      <a:pPr marL="182880" algn="l" fontAlgn="ctr">
                        <a:buNone/>
                      </a:pPr>
                      <a:r>
                        <a:rPr lang="en-US" sz="1400" b="0" u="none" strike="noStrike" dirty="0">
                          <a:solidFill>
                            <a:srgbClr val="000000"/>
                          </a:solidFill>
                          <a:effectLst/>
                        </a:rPr>
                        <a:t>Asset transactions including additions, adjustments, transfers, and retirements for FY2027 assets can begin on July 28. </a:t>
                      </a:r>
                      <a:endParaRPr lang="en-US" sz="1400" b="0" i="0" u="none" strike="noStrike" dirty="0">
                        <a:solidFill>
                          <a:srgbClr val="000000"/>
                        </a:solidFill>
                        <a:effectLst/>
                        <a:latin typeface="+mn-lt"/>
                      </a:endParaRPr>
                    </a:p>
                  </a:txBody>
                  <a:tcPr marL="5075" marR="5075" marT="5075" marB="30454"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400" b="0" u="none" strike="noStrike" dirty="0">
                          <a:solidFill>
                            <a:srgbClr val="656565"/>
                          </a:solidFill>
                          <a:effectLst/>
                        </a:rPr>
                        <a:t>N/A</a:t>
                      </a:r>
                      <a:endParaRPr lang="en-US" sz="1400" b="0" i="0" u="none" strike="noStrike" dirty="0">
                        <a:solidFill>
                          <a:srgbClr val="656565"/>
                        </a:solidFill>
                        <a:effectLst/>
                        <a:latin typeface="+mn-lt"/>
                      </a:endParaRPr>
                    </a:p>
                  </a:txBody>
                  <a:tcPr marL="5075" marR="5075" marT="5075" marB="30454" anchor="ctr"/>
                </a:tc>
                <a:tc>
                  <a:txBody>
                    <a:bodyPr/>
                    <a:lstStyle/>
                    <a:p>
                      <a:pPr algn="ctr" fontAlgn="ctr">
                        <a:buNone/>
                      </a:pPr>
                      <a:r>
                        <a:rPr lang="en-US" sz="1400" b="1" u="none" strike="noStrike" dirty="0">
                          <a:solidFill>
                            <a:srgbClr val="000000"/>
                          </a:solidFill>
                          <a:effectLst/>
                        </a:rPr>
                        <a:t>7/28</a:t>
                      </a:r>
                      <a:endParaRPr lang="en-US" sz="1400" b="0" i="0" u="none" strike="noStrike" dirty="0">
                        <a:solidFill>
                          <a:srgbClr val="000000"/>
                        </a:solidFill>
                        <a:effectLst/>
                        <a:latin typeface="+mn-lt"/>
                      </a:endParaRPr>
                    </a:p>
                  </a:txBody>
                  <a:tcPr marL="5075" marR="5075" marT="5075" marB="30454" anchor="ctr"/>
                </a:tc>
                <a:extLst>
                  <a:ext uri="{0D108BD9-81ED-4DB2-BD59-A6C34878D82A}">
                    <a16:rowId xmlns:a16="http://schemas.microsoft.com/office/drawing/2014/main" val="3305616968"/>
                  </a:ext>
                </a:extLst>
              </a:tr>
            </a:tbl>
          </a:graphicData>
        </a:graphic>
      </p:graphicFrame>
      <p:sp>
        <p:nvSpPr>
          <p:cNvPr id="3" name="Slide Number Placeholder 2">
            <a:extLst>
              <a:ext uri="{FF2B5EF4-FFF2-40B4-BE49-F238E27FC236}">
                <a16:creationId xmlns:a16="http://schemas.microsoft.com/office/drawing/2014/main" id="{3497EC18-6860-3C37-D2AF-566D9C0061D0}"/>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21</a:t>
            </a:fld>
            <a:endParaRPr lang="en-US"/>
          </a:p>
        </p:txBody>
      </p:sp>
    </p:spTree>
    <p:custDataLst>
      <p:tags r:id="rId1"/>
    </p:custDataLst>
    <p:extLst>
      <p:ext uri="{BB962C8B-B14F-4D97-AF65-F5344CB8AC3E}">
        <p14:creationId xmlns:p14="http://schemas.microsoft.com/office/powerpoint/2010/main" val="2652668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C05F46-743F-3A11-1EDF-3743630CEDA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8497C0B-8627-6522-6891-9217228872C7}"/>
              </a:ext>
            </a:extLst>
          </p:cNvPr>
          <p:cNvSpPr>
            <a:spLocks noGrp="1"/>
          </p:cNvSpPr>
          <p:nvPr>
            <p:ph type="title"/>
          </p:nvPr>
        </p:nvSpPr>
        <p:spPr>
          <a:xfrm>
            <a:off x="0" y="-1325563"/>
            <a:ext cx="10515600" cy="1325563"/>
          </a:xfrm>
        </p:spPr>
        <p:txBody>
          <a:bodyPr vert="horz" lIns="91440" tIns="45720" rIns="91440" bIns="45720" rtlCol="0" anchor="b">
            <a:normAutofit/>
          </a:bodyPr>
          <a:lstStyle/>
          <a:p>
            <a:r>
              <a:rPr lang="en-US" dirty="0"/>
              <a:t>Presenter Spotlight 4</a:t>
            </a:r>
          </a:p>
        </p:txBody>
      </p:sp>
      <p:sp>
        <p:nvSpPr>
          <p:cNvPr id="2" name="Content Placeholder 1">
            <a:extLst>
              <a:ext uri="{FF2B5EF4-FFF2-40B4-BE49-F238E27FC236}">
                <a16:creationId xmlns:a16="http://schemas.microsoft.com/office/drawing/2014/main" id="{581457F4-0D2D-391F-677E-F445A28D0346}"/>
              </a:ext>
            </a:extLst>
          </p:cNvPr>
          <p:cNvSpPr>
            <a:spLocks noGrp="1"/>
          </p:cNvSpPr>
          <p:nvPr>
            <p:ph sz="quarter" idx="13"/>
          </p:nvPr>
        </p:nvSpPr>
        <p:spPr>
          <a:xfrm>
            <a:off x="2933700" y="2873829"/>
            <a:ext cx="6324600" cy="3984171"/>
          </a:xfrm>
        </p:spPr>
        <p:txBody>
          <a:bodyPr anchor="ctr"/>
          <a:lstStyle/>
          <a:p>
            <a:pPr algn="ctr"/>
            <a:r>
              <a:rPr kumimoji="0" lang="en-US" sz="2400" b="1" i="0" u="none" strike="noStrike" kern="1200" cap="none" spc="0" normalizeH="0" baseline="0" noProof="0" dirty="0">
                <a:ln>
                  <a:noFill/>
                </a:ln>
                <a:solidFill>
                  <a:schemeClr val="bg1"/>
                </a:solidFill>
                <a:effectLst/>
                <a:uLnTx/>
                <a:uFillTx/>
                <a:latin typeface="Aptos Display" panose="02110004020202020204"/>
                <a:ea typeface="+mj-ea"/>
                <a:cs typeface="+mj-cs"/>
              </a:rPr>
              <a:t>Laura Lee</a:t>
            </a:r>
            <a:br>
              <a:rPr kumimoji="0" lang="en-US" sz="2800" b="1" i="0" u="none" strike="noStrike" kern="1200" cap="none" spc="0" normalizeH="0" baseline="0" noProof="0" dirty="0">
                <a:ln>
                  <a:noFill/>
                </a:ln>
                <a:solidFill>
                  <a:schemeClr val="bg1"/>
                </a:solidFill>
                <a:effectLst/>
                <a:uLnTx/>
                <a:uFillTx/>
                <a:latin typeface="Aptos Display" panose="02110004020202020204"/>
                <a:ea typeface="+mj-ea"/>
                <a:cs typeface="+mj-cs"/>
              </a:rPr>
            </a:br>
            <a:br>
              <a:rPr kumimoji="0" lang="en-US" sz="2800" b="1" i="0" u="none" strike="noStrike" kern="1200" cap="none" spc="0" normalizeH="0" baseline="0" noProof="0" dirty="0">
                <a:ln>
                  <a:noFill/>
                </a:ln>
                <a:solidFill>
                  <a:schemeClr val="bg1"/>
                </a:solidFill>
                <a:effectLst/>
                <a:uLnTx/>
                <a:uFillTx/>
                <a:latin typeface="Aptos Display" panose="02110004020202020204"/>
                <a:ea typeface="+mj-ea"/>
                <a:cs typeface="+mj-cs"/>
              </a:rPr>
            </a:br>
            <a:r>
              <a:rPr kumimoji="0" lang="en-US" sz="2000" b="1" i="0" u="none" strike="noStrike" kern="1200" cap="none" spc="0" normalizeH="0" baseline="0" noProof="0" dirty="0">
                <a:ln>
                  <a:noFill/>
                </a:ln>
                <a:solidFill>
                  <a:schemeClr val="bg1"/>
                </a:solidFill>
                <a:effectLst/>
                <a:uLnTx/>
                <a:uFillTx/>
                <a:latin typeface="Aptos Display" panose="02110004020202020204"/>
                <a:ea typeface="+mj-ea"/>
                <a:cs typeface="+mj-cs"/>
              </a:rPr>
              <a:t>North Carolina Financial System</a:t>
            </a:r>
            <a:br>
              <a:rPr kumimoji="0" lang="en-US" sz="2000" b="1" i="0" u="none" strike="noStrike" kern="1200" cap="none" spc="0" normalizeH="0" baseline="0" noProof="0" dirty="0">
                <a:ln>
                  <a:noFill/>
                </a:ln>
                <a:solidFill>
                  <a:schemeClr val="bg1"/>
                </a:solidFill>
                <a:effectLst/>
                <a:uLnTx/>
                <a:uFillTx/>
                <a:latin typeface="Aptos Display" panose="02110004020202020204"/>
                <a:ea typeface="+mj-ea"/>
                <a:cs typeface="+mj-cs"/>
              </a:rPr>
            </a:br>
            <a:r>
              <a:rPr kumimoji="0" lang="en-US" sz="2000" b="1" i="0" u="none" strike="noStrike" kern="1200" cap="none" spc="0" normalizeH="0" baseline="0" noProof="0" dirty="0">
                <a:ln>
                  <a:noFill/>
                </a:ln>
                <a:solidFill>
                  <a:schemeClr val="bg1"/>
                </a:solidFill>
                <a:effectLst/>
                <a:uLnTx/>
                <a:uFillTx/>
                <a:latin typeface="Aptos Display" panose="02110004020202020204"/>
                <a:ea typeface="+mj-ea"/>
                <a:cs typeface="+mj-cs"/>
              </a:rPr>
              <a:t>NC Office of the State Controller</a:t>
            </a:r>
            <a:endParaRPr lang="en-US" dirty="0">
              <a:solidFill>
                <a:schemeClr val="bg1"/>
              </a:solidFill>
            </a:endParaRPr>
          </a:p>
        </p:txBody>
      </p:sp>
      <p:cxnSp>
        <p:nvCxnSpPr>
          <p:cNvPr id="3" name="Straight Connector 2">
            <a:extLst>
              <a:ext uri="{FF2B5EF4-FFF2-40B4-BE49-F238E27FC236}">
                <a16:creationId xmlns:a16="http://schemas.microsoft.com/office/drawing/2014/main" id="{618F1753-F8FA-DB0C-19EC-914161FAE9B5}"/>
              </a:ext>
              <a:ext uri="{C183D7F6-B498-43B3-948B-1728B52AA6E4}">
                <adec:decorative xmlns:adec="http://schemas.microsoft.com/office/drawing/2017/decorative" val="1"/>
              </a:ext>
            </a:extLst>
          </p:cNvPr>
          <p:cNvCxnSpPr>
            <a:cxnSpLocks/>
          </p:cNvCxnSpPr>
          <p:nvPr/>
        </p:nvCxnSpPr>
        <p:spPr>
          <a:xfrm>
            <a:off x="3352800" y="4756198"/>
            <a:ext cx="54864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7" name="Slide Number Placeholder 6">
            <a:extLst>
              <a:ext uri="{FF2B5EF4-FFF2-40B4-BE49-F238E27FC236}">
                <a16:creationId xmlns:a16="http://schemas.microsoft.com/office/drawing/2014/main" id="{D77C6374-674E-D284-086B-94E1A3162EA6}"/>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22</a:t>
            </a:fld>
            <a:endParaRPr lang="en-US"/>
          </a:p>
        </p:txBody>
      </p:sp>
      <p:pic>
        <p:nvPicPr>
          <p:cNvPr id="6" name="Picture 5">
            <a:extLst>
              <a:ext uri="{FF2B5EF4-FFF2-40B4-BE49-F238E27FC236}">
                <a16:creationId xmlns:a16="http://schemas.microsoft.com/office/drawing/2014/main" id="{F8B2B9AA-2ACD-966A-A871-E789210A68C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1501" r="1501"/>
          <a:stretch/>
        </p:blipFill>
        <p:spPr>
          <a:xfrm>
            <a:off x="4892040" y="1130030"/>
            <a:ext cx="2225040" cy="2294255"/>
          </a:xfrm>
          <a:prstGeom prst="flowChartConnector">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34247725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E467CE-A36E-0B7C-00E1-646CFDA07AE1}"/>
              </a:ext>
            </a:extLst>
          </p:cNvPr>
          <p:cNvSpPr>
            <a:spLocks noGrp="1"/>
          </p:cNvSpPr>
          <p:nvPr>
            <p:ph type="title"/>
          </p:nvPr>
        </p:nvSpPr>
        <p:spPr/>
        <p:txBody>
          <a:bodyPr/>
          <a:lstStyle/>
          <a:p>
            <a:r>
              <a:rPr lang="en-US" dirty="0"/>
              <a:t>Training</a:t>
            </a:r>
          </a:p>
        </p:txBody>
      </p:sp>
      <p:sp>
        <p:nvSpPr>
          <p:cNvPr id="4" name="Content Placeholder 3">
            <a:extLst>
              <a:ext uri="{FF2B5EF4-FFF2-40B4-BE49-F238E27FC236}">
                <a16:creationId xmlns:a16="http://schemas.microsoft.com/office/drawing/2014/main" id="{F8BB2CB3-4B57-A2EF-9192-DA0C8403C432}"/>
              </a:ext>
            </a:extLst>
          </p:cNvPr>
          <p:cNvSpPr>
            <a:spLocks noGrp="1"/>
          </p:cNvSpPr>
          <p:nvPr>
            <p:ph sz="quarter" idx="15"/>
          </p:nvPr>
        </p:nvSpPr>
        <p:spPr/>
        <p:txBody>
          <a:bodyPr>
            <a:normAutofit fontScale="92500" lnSpcReduction="10000"/>
          </a:bodyPr>
          <a:lstStyle/>
          <a:p>
            <a:pPr marL="457200" indent="-457200">
              <a:lnSpc>
                <a:spcPct val="150000"/>
              </a:lnSpc>
              <a:buFont typeface="Arial" panose="020B0604020202020204" pitchFamily="34" charset="0"/>
              <a:buChar char="•"/>
            </a:pPr>
            <a:r>
              <a:rPr lang="en-US" dirty="0"/>
              <a:t>GEN101 Decommissioned</a:t>
            </a:r>
          </a:p>
          <a:p>
            <a:pPr marL="457200" indent="-457200">
              <a:lnSpc>
                <a:spcPct val="150000"/>
              </a:lnSpc>
              <a:buFont typeface="Arial" panose="020B0604020202020204" pitchFamily="34" charset="0"/>
              <a:buChar char="•"/>
            </a:pPr>
            <a:r>
              <a:rPr lang="en-US" dirty="0"/>
              <a:t>ACC103 Published: Assets, liabilities, balance sheet, fund balance, and net position.</a:t>
            </a:r>
          </a:p>
          <a:p>
            <a:pPr marL="457200" indent="-457200">
              <a:lnSpc>
                <a:spcPct val="150000"/>
              </a:lnSpc>
              <a:buFont typeface="Arial" panose="020B0604020202020204" pitchFamily="34" charset="0"/>
              <a:buChar char="•"/>
            </a:pPr>
            <a:r>
              <a:rPr lang="en-US" dirty="0"/>
              <a:t>OTBI WBT: Focus group availability in July</a:t>
            </a:r>
          </a:p>
          <a:p>
            <a:pPr marL="457200" indent="-457200">
              <a:lnSpc>
                <a:spcPct val="150000"/>
              </a:lnSpc>
              <a:buFont typeface="Arial" panose="020B0604020202020204" pitchFamily="34" charset="0"/>
              <a:buChar char="•"/>
            </a:pPr>
            <a:r>
              <a:rPr lang="en-US" dirty="0"/>
              <a:t>OTBI Quick Reference Guides: Updated and available on the </a:t>
            </a:r>
            <a:r>
              <a:rPr lang="en-US" dirty="0">
                <a:hlinkClick r:id="rId3"/>
              </a:rPr>
              <a:t>NCOSC website</a:t>
            </a:r>
            <a:r>
              <a:rPr lang="en-US" dirty="0"/>
              <a:t>.</a:t>
            </a:r>
          </a:p>
          <a:p>
            <a:pPr>
              <a:lnSpc>
                <a:spcPct val="124000"/>
              </a:lnSpc>
              <a:spcBef>
                <a:spcPts val="1200"/>
              </a:spcBef>
            </a:pPr>
            <a:r>
              <a:rPr lang="en-US" b="1" dirty="0"/>
              <a:t>Note: </a:t>
            </a:r>
            <a:r>
              <a:rPr lang="en-US" dirty="0"/>
              <a:t>For best NCFS performance, clear cache regularly and only use the Edge or Chrome browsers.</a:t>
            </a:r>
          </a:p>
        </p:txBody>
      </p:sp>
      <p:sp>
        <p:nvSpPr>
          <p:cNvPr id="3" name="Slide Number Placeholder 2">
            <a:extLst>
              <a:ext uri="{FF2B5EF4-FFF2-40B4-BE49-F238E27FC236}">
                <a16:creationId xmlns:a16="http://schemas.microsoft.com/office/drawing/2014/main" id="{D38BBD19-F8C1-4DEA-DE14-1AF925081477}"/>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23</a:t>
            </a:fld>
            <a:endParaRPr lang="en-US"/>
          </a:p>
        </p:txBody>
      </p:sp>
    </p:spTree>
    <p:custDataLst>
      <p:tags r:id="rId1"/>
    </p:custDataLst>
    <p:extLst>
      <p:ext uri="{BB962C8B-B14F-4D97-AF65-F5344CB8AC3E}">
        <p14:creationId xmlns:p14="http://schemas.microsoft.com/office/powerpoint/2010/main" val="4210405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5DDFF-6489-5A1C-0550-F74AF3E218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C309BA-37F2-302B-AB03-503EC13F38D6}"/>
              </a:ext>
            </a:extLst>
          </p:cNvPr>
          <p:cNvSpPr>
            <a:spLocks noGrp="1"/>
          </p:cNvSpPr>
          <p:nvPr>
            <p:ph type="title"/>
          </p:nvPr>
        </p:nvSpPr>
        <p:spPr/>
        <p:txBody>
          <a:bodyPr/>
          <a:lstStyle/>
          <a:p>
            <a:r>
              <a:rPr lang="en-US" dirty="0"/>
              <a:t>Exceptions</a:t>
            </a:r>
          </a:p>
        </p:txBody>
      </p:sp>
      <p:sp>
        <p:nvSpPr>
          <p:cNvPr id="3" name="Slide Number Placeholder 2">
            <a:extLst>
              <a:ext uri="{FF2B5EF4-FFF2-40B4-BE49-F238E27FC236}">
                <a16:creationId xmlns:a16="http://schemas.microsoft.com/office/drawing/2014/main" id="{FF4273C1-8344-AAF0-30C8-E559CFAF52D8}"/>
              </a:ext>
            </a:extLst>
          </p:cNvPr>
          <p:cNvSpPr>
            <a:spLocks noGrp="1"/>
          </p:cNvSpPr>
          <p:nvPr>
            <p:ph type="sldNum" sz="quarter" idx="14"/>
          </p:nvPr>
        </p:nvSpPr>
        <p:spPr/>
        <p:txBody>
          <a:bodyPr/>
          <a:lstStyle/>
          <a:p>
            <a:pPr algn="l"/>
            <a:fld id="{3E93FFCE-3932-4DE9-B639-79A716969F42}" type="slidenum">
              <a:rPr lang="en-US" smtClean="0"/>
              <a:pPr algn="l"/>
              <a:t>24</a:t>
            </a:fld>
            <a:endParaRPr lang="en-US"/>
          </a:p>
        </p:txBody>
      </p:sp>
      <p:sp>
        <p:nvSpPr>
          <p:cNvPr id="4" name="Content Placeholder 3">
            <a:extLst>
              <a:ext uri="{FF2B5EF4-FFF2-40B4-BE49-F238E27FC236}">
                <a16:creationId xmlns:a16="http://schemas.microsoft.com/office/drawing/2014/main" id="{D118502A-A8CB-B156-406B-CB52CCDF0962}"/>
              </a:ext>
            </a:extLst>
          </p:cNvPr>
          <p:cNvSpPr>
            <a:spLocks noGrp="1"/>
          </p:cNvSpPr>
          <p:nvPr>
            <p:ph sz="quarter" idx="15"/>
          </p:nvPr>
        </p:nvSpPr>
        <p:spPr>
          <a:xfrm>
            <a:off x="415926" y="1428750"/>
            <a:ext cx="4546192" cy="4956175"/>
          </a:xfrm>
        </p:spPr>
        <p:txBody>
          <a:bodyPr>
            <a:normAutofit/>
          </a:bodyPr>
          <a:lstStyle/>
          <a:p>
            <a:r>
              <a:rPr lang="en-US" dirty="0"/>
              <a:t>All LMS only exception requests are denied. Avoid LMS generated exception requests: </a:t>
            </a:r>
          </a:p>
          <a:p>
            <a:pPr marL="457200" indent="-457200">
              <a:buFont typeface="Arial" panose="020B0604020202020204" pitchFamily="34" charset="0"/>
              <a:buChar char="•"/>
            </a:pPr>
            <a:r>
              <a:rPr lang="en-US" dirty="0"/>
              <a:t>Request courses in order starting with the first prerequisite.</a:t>
            </a:r>
          </a:p>
          <a:p>
            <a:pPr marL="457200" indent="-457200">
              <a:buFont typeface="Arial" panose="020B0604020202020204" pitchFamily="34" charset="0"/>
              <a:buChar char="•"/>
            </a:pPr>
            <a:r>
              <a:rPr lang="en-US" dirty="0"/>
              <a:t>Supervisors: When assigning courses leave the “Automatically register users” checkbox deselected.</a:t>
            </a:r>
          </a:p>
          <a:p>
            <a:endParaRPr lang="en-US" dirty="0"/>
          </a:p>
        </p:txBody>
      </p:sp>
      <p:pic>
        <p:nvPicPr>
          <p:cNvPr id="7" name="Picture 6">
            <a:extLst>
              <a:ext uri="{FF2B5EF4-FFF2-40B4-BE49-F238E27FC236}">
                <a16:creationId xmlns:a16="http://schemas.microsoft.com/office/drawing/2014/main" id="{7484EC19-C057-3046-7F97-C8F9063F088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857445" y="2350338"/>
            <a:ext cx="6918629" cy="3594312"/>
          </a:xfrm>
          <a:prstGeom prst="rect">
            <a:avLst/>
          </a:prstGeom>
        </p:spPr>
      </p:pic>
    </p:spTree>
    <p:custDataLst>
      <p:tags r:id="rId1"/>
    </p:custDataLst>
    <p:extLst>
      <p:ext uri="{BB962C8B-B14F-4D97-AF65-F5344CB8AC3E}">
        <p14:creationId xmlns:p14="http://schemas.microsoft.com/office/powerpoint/2010/main" val="1536648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F7695-F320-8347-F0FB-C731174418A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DF99061-2C55-479D-5B35-FC8D93B7FE07}"/>
              </a:ext>
            </a:extLst>
          </p:cNvPr>
          <p:cNvSpPr>
            <a:spLocks noGrp="1"/>
          </p:cNvSpPr>
          <p:nvPr>
            <p:ph type="title"/>
          </p:nvPr>
        </p:nvSpPr>
        <p:spPr>
          <a:xfrm>
            <a:off x="0" y="-1325563"/>
            <a:ext cx="10515600" cy="1325563"/>
          </a:xfrm>
        </p:spPr>
        <p:txBody>
          <a:bodyPr vert="horz" lIns="91440" tIns="45720" rIns="91440" bIns="45720" rtlCol="0" anchor="b">
            <a:normAutofit/>
          </a:bodyPr>
          <a:lstStyle/>
          <a:p>
            <a:r>
              <a:rPr lang="en-US" dirty="0"/>
              <a:t>Presenter Spotlight 5</a:t>
            </a:r>
          </a:p>
        </p:txBody>
      </p:sp>
      <p:sp>
        <p:nvSpPr>
          <p:cNvPr id="2" name="Content Placeholder 1">
            <a:extLst>
              <a:ext uri="{FF2B5EF4-FFF2-40B4-BE49-F238E27FC236}">
                <a16:creationId xmlns:a16="http://schemas.microsoft.com/office/drawing/2014/main" id="{AC4A0918-F274-D96D-4179-0C58E1466EED}"/>
              </a:ext>
            </a:extLst>
          </p:cNvPr>
          <p:cNvSpPr>
            <a:spLocks noGrp="1"/>
          </p:cNvSpPr>
          <p:nvPr>
            <p:ph sz="quarter" idx="13"/>
          </p:nvPr>
        </p:nvSpPr>
        <p:spPr>
          <a:xfrm>
            <a:off x="2933700" y="2871215"/>
            <a:ext cx="6324600" cy="3986784"/>
          </a:xfrm>
        </p:spPr>
        <p:txBody>
          <a:bodyPr anchor="ctr"/>
          <a:lstStyle/>
          <a:p>
            <a:pPr algn="ctr"/>
            <a:r>
              <a:rPr kumimoji="0" lang="en-US" sz="2400" b="1" i="0" u="none" strike="noStrike" kern="1200" cap="none" spc="0" normalizeH="0" baseline="0" noProof="0" dirty="0">
                <a:ln>
                  <a:noFill/>
                </a:ln>
                <a:solidFill>
                  <a:schemeClr val="bg1"/>
                </a:solidFill>
                <a:effectLst/>
                <a:uLnTx/>
                <a:uFillTx/>
                <a:latin typeface="Aptos Display" panose="02110004020202020204"/>
                <a:ea typeface="+mj-ea"/>
                <a:cs typeface="+mj-cs"/>
              </a:rPr>
              <a:t>Lena Andrade</a:t>
            </a:r>
            <a:br>
              <a:rPr kumimoji="0" lang="en-US" sz="2800" b="1" i="0" u="none" strike="noStrike" kern="1200" cap="none" spc="0" normalizeH="0" baseline="0" noProof="0" dirty="0">
                <a:ln>
                  <a:noFill/>
                </a:ln>
                <a:solidFill>
                  <a:schemeClr val="bg1"/>
                </a:solidFill>
                <a:effectLst/>
                <a:uLnTx/>
                <a:uFillTx/>
                <a:latin typeface="Aptos Display" panose="02110004020202020204"/>
                <a:ea typeface="+mj-ea"/>
                <a:cs typeface="+mj-cs"/>
              </a:rPr>
            </a:br>
            <a:br>
              <a:rPr kumimoji="0" lang="en-US" sz="2800" b="1" i="0" u="none" strike="noStrike" kern="1200" cap="none" spc="0" normalizeH="0" baseline="0" noProof="0" dirty="0">
                <a:ln>
                  <a:noFill/>
                </a:ln>
                <a:solidFill>
                  <a:schemeClr val="bg1"/>
                </a:solidFill>
                <a:effectLst/>
                <a:uLnTx/>
                <a:uFillTx/>
                <a:latin typeface="Aptos Display" panose="02110004020202020204"/>
                <a:ea typeface="+mj-ea"/>
                <a:cs typeface="+mj-cs"/>
              </a:rPr>
            </a:br>
            <a:r>
              <a:rPr kumimoji="0" lang="en-US" sz="2000" b="1" i="0" u="none" strike="noStrike" kern="1200" cap="none" spc="0" normalizeH="0" baseline="0" noProof="0" dirty="0">
                <a:ln>
                  <a:noFill/>
                </a:ln>
                <a:solidFill>
                  <a:schemeClr val="bg1"/>
                </a:solidFill>
                <a:effectLst/>
                <a:uLnTx/>
                <a:uFillTx/>
                <a:latin typeface="Aptos Display" panose="02110004020202020204"/>
                <a:ea typeface="+mj-ea"/>
                <a:cs typeface="+mj-cs"/>
              </a:rPr>
              <a:t>North Carolina Financial System</a:t>
            </a:r>
            <a:br>
              <a:rPr kumimoji="0" lang="en-US" sz="2000" b="1" i="0" u="none" strike="noStrike" kern="1200" cap="none" spc="0" normalizeH="0" baseline="0" noProof="0" dirty="0">
                <a:ln>
                  <a:noFill/>
                </a:ln>
                <a:solidFill>
                  <a:schemeClr val="bg1"/>
                </a:solidFill>
                <a:effectLst/>
                <a:uLnTx/>
                <a:uFillTx/>
                <a:latin typeface="Aptos Display" panose="02110004020202020204"/>
                <a:ea typeface="+mj-ea"/>
                <a:cs typeface="+mj-cs"/>
              </a:rPr>
            </a:br>
            <a:r>
              <a:rPr kumimoji="0" lang="en-US" sz="2000" b="1" i="0" u="none" strike="noStrike" kern="1200" cap="none" spc="0" normalizeH="0" baseline="0" noProof="0" dirty="0">
                <a:ln>
                  <a:noFill/>
                </a:ln>
                <a:solidFill>
                  <a:schemeClr val="bg1"/>
                </a:solidFill>
                <a:effectLst/>
                <a:uLnTx/>
                <a:uFillTx/>
                <a:latin typeface="Aptos Display" panose="02110004020202020204"/>
                <a:ea typeface="+mj-ea"/>
                <a:cs typeface="+mj-cs"/>
              </a:rPr>
              <a:t>NC Office of the State Controller</a:t>
            </a:r>
            <a:endParaRPr lang="en-US" dirty="0">
              <a:solidFill>
                <a:schemeClr val="bg1"/>
              </a:solidFill>
            </a:endParaRPr>
          </a:p>
        </p:txBody>
      </p:sp>
      <p:cxnSp>
        <p:nvCxnSpPr>
          <p:cNvPr id="3" name="Straight Connector 2">
            <a:extLst>
              <a:ext uri="{FF2B5EF4-FFF2-40B4-BE49-F238E27FC236}">
                <a16:creationId xmlns:a16="http://schemas.microsoft.com/office/drawing/2014/main" id="{2CD0A9A4-D809-7127-2E14-875949C10C5C}"/>
              </a:ext>
              <a:ext uri="{C183D7F6-B498-43B3-948B-1728B52AA6E4}">
                <adec:decorative xmlns:adec="http://schemas.microsoft.com/office/drawing/2017/decorative" val="1"/>
              </a:ext>
            </a:extLst>
          </p:cNvPr>
          <p:cNvCxnSpPr>
            <a:cxnSpLocks/>
          </p:cNvCxnSpPr>
          <p:nvPr/>
        </p:nvCxnSpPr>
        <p:spPr>
          <a:xfrm>
            <a:off x="3352800" y="4756198"/>
            <a:ext cx="54864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7" name="Slide Number Placeholder 6">
            <a:extLst>
              <a:ext uri="{FF2B5EF4-FFF2-40B4-BE49-F238E27FC236}">
                <a16:creationId xmlns:a16="http://schemas.microsoft.com/office/drawing/2014/main" id="{FBAB496E-CC33-7E4C-AB46-00BD9E4A3626}"/>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25</a:t>
            </a:fld>
            <a:endParaRPr lang="en-US"/>
          </a:p>
        </p:txBody>
      </p:sp>
      <p:pic>
        <p:nvPicPr>
          <p:cNvPr id="4" name="Picture 3">
            <a:extLst>
              <a:ext uri="{FF2B5EF4-FFF2-40B4-BE49-F238E27FC236}">
                <a16:creationId xmlns:a16="http://schemas.microsoft.com/office/drawing/2014/main" id="{F8B2B9AA-2ACD-966A-A871-E789210A68C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t="4536" b="4536"/>
          <a:stretch/>
        </p:blipFill>
        <p:spPr>
          <a:xfrm>
            <a:off x="4983480" y="1285176"/>
            <a:ext cx="2225040" cy="2294255"/>
          </a:xfrm>
          <a:prstGeom prst="flowChartConnector">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9095140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E7A1B-DABA-8911-FE38-9CCA0F40012A}"/>
              </a:ext>
            </a:extLst>
          </p:cNvPr>
          <p:cNvSpPr>
            <a:spLocks noGrp="1"/>
          </p:cNvSpPr>
          <p:nvPr>
            <p:ph type="title"/>
          </p:nvPr>
        </p:nvSpPr>
        <p:spPr/>
        <p:txBody>
          <a:bodyPr/>
          <a:lstStyle/>
          <a:p>
            <a:r>
              <a:rPr lang="en-US" dirty="0"/>
              <a:t>What Is OTBI?</a:t>
            </a:r>
          </a:p>
        </p:txBody>
      </p:sp>
      <p:sp>
        <p:nvSpPr>
          <p:cNvPr id="3" name="Text Placeholder 2">
            <a:extLst>
              <a:ext uri="{FF2B5EF4-FFF2-40B4-BE49-F238E27FC236}">
                <a16:creationId xmlns:a16="http://schemas.microsoft.com/office/drawing/2014/main" id="{52917918-9654-1BE8-399B-E73927AFDE6D}"/>
              </a:ext>
            </a:extLst>
          </p:cNvPr>
          <p:cNvSpPr>
            <a:spLocks noGrp="1"/>
          </p:cNvSpPr>
          <p:nvPr>
            <p:ph type="body" sz="quarter" idx="13"/>
          </p:nvPr>
        </p:nvSpPr>
        <p:spPr/>
        <p:txBody>
          <a:bodyPr/>
          <a:lstStyle/>
          <a:p>
            <a:pPr>
              <a:lnSpc>
                <a:spcPct val="100000"/>
              </a:lnSpc>
              <a:spcBef>
                <a:spcPts val="1200"/>
              </a:spcBef>
              <a:spcAft>
                <a:spcPts val="1200"/>
              </a:spcAft>
            </a:pPr>
            <a:r>
              <a:rPr lang="en-US" dirty="0">
                <a:solidFill>
                  <a:srgbClr val="111111"/>
                </a:solidFill>
              </a:rPr>
              <a:t>Oracle Transactional Business Intelligence (OTBI)</a:t>
            </a:r>
          </a:p>
          <a:p>
            <a:pPr marL="457200" indent="-457200">
              <a:lnSpc>
                <a:spcPct val="100000"/>
              </a:lnSpc>
              <a:spcBef>
                <a:spcPts val="1200"/>
              </a:spcBef>
              <a:spcAft>
                <a:spcPts val="1200"/>
              </a:spcAft>
              <a:buFont typeface="Arial" panose="020B0604020202020204" pitchFamily="34" charset="0"/>
              <a:buChar char="•"/>
            </a:pPr>
            <a:r>
              <a:rPr lang="en-US" dirty="0">
                <a:solidFill>
                  <a:srgbClr val="111111"/>
                </a:solidFill>
              </a:rPr>
              <a:t>OTBI is a reporting tool within NCFS that enables users to create custom, real-time reports. </a:t>
            </a:r>
          </a:p>
          <a:p>
            <a:pPr marL="457200" indent="-457200">
              <a:lnSpc>
                <a:spcPct val="100000"/>
              </a:lnSpc>
              <a:spcBef>
                <a:spcPts val="1200"/>
              </a:spcBef>
              <a:spcAft>
                <a:spcPts val="1200"/>
              </a:spcAft>
              <a:buFont typeface="Arial" panose="020B0604020202020204" pitchFamily="34" charset="0"/>
              <a:buChar char="•"/>
            </a:pPr>
            <a:r>
              <a:rPr lang="en-US" dirty="0">
                <a:solidFill>
                  <a:srgbClr val="111111"/>
                </a:solidFill>
              </a:rPr>
              <a:t>It sits on top of transactional data and ensures reports are connected to the latest system activity.</a:t>
            </a:r>
          </a:p>
        </p:txBody>
      </p:sp>
      <p:sp>
        <p:nvSpPr>
          <p:cNvPr id="4" name="Slide Number Placeholder 3">
            <a:extLst>
              <a:ext uri="{FF2B5EF4-FFF2-40B4-BE49-F238E27FC236}">
                <a16:creationId xmlns:a16="http://schemas.microsoft.com/office/drawing/2014/main" id="{16119102-C45E-908C-62B1-3C7E7255DE3A}"/>
              </a:ext>
              <a:ext uri="{C183D7F6-B498-43B3-948B-1728B52AA6E4}">
                <adec:decorative xmlns:adec="http://schemas.microsoft.com/office/drawing/2017/decorative" val="1"/>
              </a:ext>
            </a:extLst>
          </p:cNvPr>
          <p:cNvSpPr>
            <a:spLocks noGrp="1"/>
          </p:cNvSpPr>
          <p:nvPr>
            <p:ph type="sldNum" sz="quarter" idx="14"/>
          </p:nvPr>
        </p:nvSpPr>
        <p:spPr/>
        <p:txBody>
          <a:bodyPr/>
          <a:lstStyle/>
          <a:p>
            <a:fld id="{3E93FFCE-3932-4DE9-B639-79A716969F42}" type="slidenum">
              <a:rPr lang="en-US" smtClean="0"/>
              <a:pPr/>
              <a:t>26</a:t>
            </a:fld>
            <a:endParaRPr lang="en-US"/>
          </a:p>
        </p:txBody>
      </p:sp>
    </p:spTree>
    <p:custDataLst>
      <p:tags r:id="rId1"/>
    </p:custDataLst>
    <p:extLst>
      <p:ext uri="{BB962C8B-B14F-4D97-AF65-F5344CB8AC3E}">
        <p14:creationId xmlns:p14="http://schemas.microsoft.com/office/powerpoint/2010/main" val="1560866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CB0BF-7180-EE0E-B820-6F3B1A3D30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021778-C4FD-EE40-5EDE-66DC14780342}"/>
              </a:ext>
            </a:extLst>
          </p:cNvPr>
          <p:cNvSpPr>
            <a:spLocks noGrp="1"/>
          </p:cNvSpPr>
          <p:nvPr>
            <p:ph type="title"/>
          </p:nvPr>
        </p:nvSpPr>
        <p:spPr/>
        <p:txBody>
          <a:bodyPr/>
          <a:lstStyle/>
          <a:p>
            <a:r>
              <a:rPr lang="en-US" dirty="0"/>
              <a:t>Oracle Fusion BI Author</a:t>
            </a:r>
          </a:p>
        </p:txBody>
      </p:sp>
      <p:sp>
        <p:nvSpPr>
          <p:cNvPr id="3" name="Text Placeholder 2">
            <a:extLst>
              <a:ext uri="{FF2B5EF4-FFF2-40B4-BE49-F238E27FC236}">
                <a16:creationId xmlns:a16="http://schemas.microsoft.com/office/drawing/2014/main" id="{F212D37C-3CB7-575C-DD7D-6D0804FD3C0D}"/>
              </a:ext>
            </a:extLst>
          </p:cNvPr>
          <p:cNvSpPr>
            <a:spLocks noGrp="1"/>
          </p:cNvSpPr>
          <p:nvPr>
            <p:ph type="body" sz="quarter" idx="13"/>
          </p:nvPr>
        </p:nvSpPr>
        <p:spPr>
          <a:xfrm>
            <a:off x="415925" y="1431635"/>
            <a:ext cx="11350625" cy="5137115"/>
          </a:xfrm>
        </p:spPr>
        <p:txBody>
          <a:bodyPr>
            <a:normAutofit fontScale="70000" lnSpcReduction="20000"/>
          </a:bodyPr>
          <a:lstStyle/>
          <a:p>
            <a:pPr>
              <a:lnSpc>
                <a:spcPct val="134000"/>
              </a:lnSpc>
            </a:pPr>
            <a:r>
              <a:rPr lang="en-US" b="1" dirty="0">
                <a:solidFill>
                  <a:srgbClr val="111111"/>
                </a:solidFill>
              </a:rPr>
              <a:t>Oracle Fusion BI Author </a:t>
            </a:r>
            <a:r>
              <a:rPr lang="en-US" dirty="0">
                <a:solidFill>
                  <a:srgbClr val="111111"/>
                </a:solidFill>
              </a:rPr>
              <a:t>is a specialized user security role and functional permission level within Oracle Transactional Business Intelligence (OTBI). It grants users the capability to design, build, and edit ad-hoc analytical reports, dashboards, and visualizations.</a:t>
            </a:r>
          </a:p>
          <a:p>
            <a:pPr>
              <a:lnSpc>
                <a:spcPct val="134000"/>
              </a:lnSpc>
            </a:pPr>
            <a:r>
              <a:rPr lang="en-US" b="1" dirty="0">
                <a:solidFill>
                  <a:srgbClr val="111111"/>
                </a:solidFill>
              </a:rPr>
              <a:t>Key Capabilities:</a:t>
            </a:r>
          </a:p>
          <a:p>
            <a:pPr marL="457200" indent="-457200">
              <a:lnSpc>
                <a:spcPct val="134000"/>
              </a:lnSpc>
              <a:buFont typeface="Arial" panose="020B0604020202020204" pitchFamily="34" charset="0"/>
              <a:buChar char="•"/>
            </a:pPr>
            <a:r>
              <a:rPr lang="en-US" b="1" dirty="0">
                <a:solidFill>
                  <a:srgbClr val="111111"/>
                </a:solidFill>
              </a:rPr>
              <a:t>Create Analyses</a:t>
            </a:r>
            <a:r>
              <a:rPr lang="en-US" dirty="0">
                <a:solidFill>
                  <a:srgbClr val="111111"/>
                </a:solidFill>
              </a:rPr>
              <a:t>: Build queries from scratch using drag-and-drop subject areas containing transactional data fields.</a:t>
            </a:r>
          </a:p>
          <a:p>
            <a:pPr marL="457200" indent="-457200">
              <a:lnSpc>
                <a:spcPct val="134000"/>
              </a:lnSpc>
              <a:buFont typeface="Arial" panose="020B0604020202020204" pitchFamily="34" charset="0"/>
              <a:buChar char="•"/>
            </a:pPr>
            <a:r>
              <a:rPr lang="en-US" b="1" dirty="0">
                <a:solidFill>
                  <a:srgbClr val="111111"/>
                </a:solidFill>
              </a:rPr>
              <a:t>Build Dashboards</a:t>
            </a:r>
            <a:r>
              <a:rPr lang="en-US" dirty="0">
                <a:solidFill>
                  <a:srgbClr val="111111"/>
                </a:solidFill>
              </a:rPr>
              <a:t>: Group multiple analyses, prompts, and KPIs into interactive, multi-tab executive dashboards.</a:t>
            </a:r>
          </a:p>
          <a:p>
            <a:pPr marL="457200" indent="-457200">
              <a:lnSpc>
                <a:spcPct val="134000"/>
              </a:lnSpc>
              <a:buFont typeface="Arial" panose="020B0604020202020204" pitchFamily="34" charset="0"/>
              <a:buChar char="•"/>
            </a:pPr>
            <a:r>
              <a:rPr lang="en-US" b="1" dirty="0">
                <a:solidFill>
                  <a:srgbClr val="111111"/>
                </a:solidFill>
              </a:rPr>
              <a:t>Configure Prompts</a:t>
            </a:r>
            <a:r>
              <a:rPr lang="en-US" dirty="0">
                <a:solidFill>
                  <a:srgbClr val="111111"/>
                </a:solidFill>
              </a:rPr>
              <a:t>: Design data filters that allow end-users to dynamically narrow down report results.</a:t>
            </a:r>
          </a:p>
          <a:p>
            <a:pPr marL="457200" indent="-457200">
              <a:lnSpc>
                <a:spcPct val="134000"/>
              </a:lnSpc>
              <a:buFont typeface="Arial" panose="020B0604020202020204" pitchFamily="34" charset="0"/>
              <a:buChar char="•"/>
            </a:pPr>
            <a:r>
              <a:rPr lang="en-US" b="1" dirty="0">
                <a:solidFill>
                  <a:srgbClr val="111111"/>
                </a:solidFill>
              </a:rPr>
              <a:t>Manage Catalog Files</a:t>
            </a:r>
            <a:r>
              <a:rPr lang="en-US" dirty="0">
                <a:solidFill>
                  <a:srgbClr val="111111"/>
                </a:solidFill>
              </a:rPr>
              <a:t>: Save, organize, edit, and delete report objects within the shared corporate folder structure.</a:t>
            </a:r>
          </a:p>
        </p:txBody>
      </p:sp>
      <p:sp>
        <p:nvSpPr>
          <p:cNvPr id="4" name="Slide Number Placeholder 3">
            <a:extLst>
              <a:ext uri="{FF2B5EF4-FFF2-40B4-BE49-F238E27FC236}">
                <a16:creationId xmlns:a16="http://schemas.microsoft.com/office/drawing/2014/main" id="{E8E6130E-353E-5DB6-5325-7CD352DCAAE5}"/>
              </a:ext>
              <a:ext uri="{C183D7F6-B498-43B3-948B-1728B52AA6E4}">
                <adec:decorative xmlns:adec="http://schemas.microsoft.com/office/drawing/2017/decorative" val="1"/>
              </a:ext>
            </a:extLst>
          </p:cNvPr>
          <p:cNvSpPr>
            <a:spLocks noGrp="1"/>
          </p:cNvSpPr>
          <p:nvPr>
            <p:ph type="sldNum" sz="quarter" idx="14"/>
          </p:nvPr>
        </p:nvSpPr>
        <p:spPr/>
        <p:txBody>
          <a:bodyPr/>
          <a:lstStyle/>
          <a:p>
            <a:fld id="{3E93FFCE-3932-4DE9-B639-79A716969F42}" type="slidenum">
              <a:rPr lang="en-US" smtClean="0"/>
              <a:pPr/>
              <a:t>27</a:t>
            </a:fld>
            <a:endParaRPr lang="en-US"/>
          </a:p>
        </p:txBody>
      </p:sp>
    </p:spTree>
    <p:custDataLst>
      <p:tags r:id="rId1"/>
    </p:custDataLst>
    <p:extLst>
      <p:ext uri="{BB962C8B-B14F-4D97-AF65-F5344CB8AC3E}">
        <p14:creationId xmlns:p14="http://schemas.microsoft.com/office/powerpoint/2010/main" val="39221762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51147-1258-6597-62CC-DEBD4F496F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0E9427-774A-021E-050D-847DC6763D84}"/>
              </a:ext>
            </a:extLst>
          </p:cNvPr>
          <p:cNvSpPr>
            <a:spLocks noGrp="1"/>
          </p:cNvSpPr>
          <p:nvPr>
            <p:ph type="title"/>
          </p:nvPr>
        </p:nvSpPr>
        <p:spPr/>
        <p:txBody>
          <a:bodyPr/>
          <a:lstStyle/>
          <a:p>
            <a:r>
              <a:rPr lang="en-US" dirty="0"/>
              <a:t>OTBI Next Steps</a:t>
            </a:r>
          </a:p>
        </p:txBody>
      </p:sp>
      <p:sp>
        <p:nvSpPr>
          <p:cNvPr id="3" name="Text Placeholder 2">
            <a:extLst>
              <a:ext uri="{FF2B5EF4-FFF2-40B4-BE49-F238E27FC236}">
                <a16:creationId xmlns:a16="http://schemas.microsoft.com/office/drawing/2014/main" id="{0B9EE3F9-763F-3126-3E4D-54162E5B0FC6}"/>
              </a:ext>
            </a:extLst>
          </p:cNvPr>
          <p:cNvSpPr>
            <a:spLocks noGrp="1"/>
          </p:cNvSpPr>
          <p:nvPr>
            <p:ph type="body" sz="quarter" idx="13"/>
          </p:nvPr>
        </p:nvSpPr>
        <p:spPr>
          <a:xfrm>
            <a:off x="415925" y="1431636"/>
            <a:ext cx="11661775" cy="4962814"/>
          </a:xfrm>
        </p:spPr>
        <p:txBody>
          <a:bodyPr/>
          <a:lstStyle/>
          <a:p>
            <a:pPr marL="457200" indent="-457200">
              <a:lnSpc>
                <a:spcPct val="100000"/>
              </a:lnSpc>
              <a:spcBef>
                <a:spcPts val="1200"/>
              </a:spcBef>
              <a:spcAft>
                <a:spcPts val="1200"/>
              </a:spcAft>
              <a:buFont typeface="Arial" panose="020B0604020202020204" pitchFamily="34" charset="0"/>
              <a:buChar char="•"/>
            </a:pPr>
            <a:r>
              <a:rPr lang="en-US" dirty="0">
                <a:solidFill>
                  <a:srgbClr val="111111"/>
                </a:solidFill>
              </a:rPr>
              <a:t>Determine who will need this role within your organization/department?</a:t>
            </a:r>
          </a:p>
          <a:p>
            <a:pPr marL="457200" indent="-457200">
              <a:lnSpc>
                <a:spcPct val="100000"/>
              </a:lnSpc>
              <a:spcBef>
                <a:spcPts val="1200"/>
              </a:spcBef>
              <a:spcAft>
                <a:spcPts val="1200"/>
              </a:spcAft>
              <a:buFont typeface="Arial" panose="020B0604020202020204" pitchFamily="34" charset="0"/>
              <a:buChar char="•"/>
            </a:pPr>
            <a:r>
              <a:rPr lang="en-US" dirty="0">
                <a:solidFill>
                  <a:srgbClr val="111111"/>
                </a:solidFill>
              </a:rPr>
              <a:t>NCFS Users to complete the </a:t>
            </a:r>
            <a:r>
              <a:rPr lang="en-US" dirty="0">
                <a:solidFill>
                  <a:srgbClr val="111111"/>
                </a:solidFill>
                <a:hlinkClick r:id="rId3"/>
              </a:rPr>
              <a:t>OTBI - NCFS User Request survey</a:t>
            </a:r>
            <a:r>
              <a:rPr lang="en-US" dirty="0">
                <a:solidFill>
                  <a:srgbClr val="111111"/>
                </a:solidFill>
              </a:rPr>
              <a:t>.</a:t>
            </a:r>
          </a:p>
          <a:p>
            <a:pPr marL="457200" indent="-457200">
              <a:lnSpc>
                <a:spcPct val="100000"/>
              </a:lnSpc>
              <a:spcBef>
                <a:spcPts val="1200"/>
              </a:spcBef>
              <a:spcAft>
                <a:spcPts val="1200"/>
              </a:spcAft>
              <a:buFont typeface="Arial" panose="020B0604020202020204" pitchFamily="34" charset="0"/>
              <a:buChar char="•"/>
            </a:pPr>
            <a:r>
              <a:rPr lang="en-US" dirty="0">
                <a:solidFill>
                  <a:srgbClr val="111111"/>
                </a:solidFill>
              </a:rPr>
              <a:t>Early August Kick Off/Launch.</a:t>
            </a:r>
          </a:p>
        </p:txBody>
      </p:sp>
      <p:sp>
        <p:nvSpPr>
          <p:cNvPr id="4" name="Slide Number Placeholder 3">
            <a:extLst>
              <a:ext uri="{FF2B5EF4-FFF2-40B4-BE49-F238E27FC236}">
                <a16:creationId xmlns:a16="http://schemas.microsoft.com/office/drawing/2014/main" id="{6312DAB9-C521-4D05-6A21-3CC320EB0087}"/>
              </a:ext>
              <a:ext uri="{C183D7F6-B498-43B3-948B-1728B52AA6E4}">
                <adec:decorative xmlns:adec="http://schemas.microsoft.com/office/drawing/2017/decorative" val="1"/>
              </a:ext>
            </a:extLst>
          </p:cNvPr>
          <p:cNvSpPr>
            <a:spLocks noGrp="1"/>
          </p:cNvSpPr>
          <p:nvPr>
            <p:ph type="sldNum" sz="quarter" idx="14"/>
          </p:nvPr>
        </p:nvSpPr>
        <p:spPr/>
        <p:txBody>
          <a:bodyPr/>
          <a:lstStyle/>
          <a:p>
            <a:fld id="{3E93FFCE-3932-4DE9-B639-79A716969F42}" type="slidenum">
              <a:rPr lang="en-US" smtClean="0"/>
              <a:pPr/>
              <a:t>28</a:t>
            </a:fld>
            <a:endParaRPr lang="en-US"/>
          </a:p>
        </p:txBody>
      </p:sp>
    </p:spTree>
    <p:custDataLst>
      <p:tags r:id="rId1"/>
    </p:custDataLst>
    <p:extLst>
      <p:ext uri="{BB962C8B-B14F-4D97-AF65-F5344CB8AC3E}">
        <p14:creationId xmlns:p14="http://schemas.microsoft.com/office/powerpoint/2010/main" val="26376813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518BF-FA46-42FC-2042-74D77555C68D}"/>
              </a:ext>
            </a:extLst>
          </p:cNvPr>
          <p:cNvSpPr>
            <a:spLocks noGrp="1"/>
          </p:cNvSpPr>
          <p:nvPr>
            <p:ph type="title"/>
          </p:nvPr>
        </p:nvSpPr>
        <p:spPr/>
        <p:txBody>
          <a:bodyPr>
            <a:normAutofit/>
          </a:bodyPr>
          <a:lstStyle/>
          <a:p>
            <a:r>
              <a:rPr lang="en-US" dirty="0"/>
              <a:t>NCFS Insights Attendance</a:t>
            </a:r>
          </a:p>
        </p:txBody>
      </p:sp>
      <p:pic>
        <p:nvPicPr>
          <p:cNvPr id="5" name="Content Placeholder 4" descr="A chart of NCFS Insights session attendance shows total attendance for each month: 172 for February, 172 for March, 176 for April, 216 for May, and 207 for June. Interface Groups account for 1-5 attendees, Universities account for 34-56 attendees, and agencies make up the bulk of attendees each month.">
            <a:extLst>
              <a:ext uri="{FF2B5EF4-FFF2-40B4-BE49-F238E27FC236}">
                <a16:creationId xmlns:a16="http://schemas.microsoft.com/office/drawing/2014/main" id="{DA3CE777-599D-F4DC-FA04-9D3C56ADB6E1}"/>
              </a:ext>
            </a:extLst>
          </p:cNvPr>
          <p:cNvPicPr>
            <a:picLocks noGrp="1" noChangeAspect="1"/>
          </p:cNvPicPr>
          <p:nvPr>
            <p:ph sz="quarter" idx="15"/>
          </p:nvPr>
        </p:nvPicPr>
        <p:blipFill>
          <a:blip r:embed="rId3"/>
          <a:stretch>
            <a:fillRect/>
          </a:stretch>
        </p:blipFill>
        <p:spPr>
          <a:xfrm>
            <a:off x="1787618" y="1354138"/>
            <a:ext cx="8370152" cy="4956175"/>
          </a:xfrm>
          <a:prstGeom prst="rect">
            <a:avLst/>
          </a:prstGeom>
        </p:spPr>
      </p:pic>
      <p:sp>
        <p:nvSpPr>
          <p:cNvPr id="3" name="Slide Number Placeholder 2">
            <a:extLst>
              <a:ext uri="{FF2B5EF4-FFF2-40B4-BE49-F238E27FC236}">
                <a16:creationId xmlns:a16="http://schemas.microsoft.com/office/drawing/2014/main" id="{D30E7C64-E69D-E388-9F6B-9190A20EAE48}"/>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29</a:t>
            </a:fld>
            <a:endParaRPr lang="en-US"/>
          </a:p>
        </p:txBody>
      </p:sp>
    </p:spTree>
    <p:custDataLst>
      <p:tags r:id="rId1"/>
    </p:custDataLst>
    <p:extLst>
      <p:ext uri="{BB962C8B-B14F-4D97-AF65-F5344CB8AC3E}">
        <p14:creationId xmlns:p14="http://schemas.microsoft.com/office/powerpoint/2010/main" val="3956422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F331A-DD9D-640D-9B05-560E901D3DC2}"/>
              </a:ext>
            </a:extLst>
          </p:cNvPr>
          <p:cNvSpPr>
            <a:spLocks noGrp="1"/>
          </p:cNvSpPr>
          <p:nvPr>
            <p:ph type="title"/>
          </p:nvPr>
        </p:nvSpPr>
        <p:spPr/>
        <p:txBody>
          <a:bodyPr>
            <a:normAutofit/>
          </a:bodyPr>
          <a:lstStyle/>
          <a:p>
            <a:r>
              <a:rPr lang="en-US" dirty="0"/>
              <a:t>Agenda</a:t>
            </a:r>
            <a:endParaRPr lang="en-US" sz="4000" dirty="0"/>
          </a:p>
        </p:txBody>
      </p:sp>
      <p:sp>
        <p:nvSpPr>
          <p:cNvPr id="4" name="Content Placeholder 3">
            <a:extLst>
              <a:ext uri="{FF2B5EF4-FFF2-40B4-BE49-F238E27FC236}">
                <a16:creationId xmlns:a16="http://schemas.microsoft.com/office/drawing/2014/main" id="{63CF92D4-0828-DA16-A5B6-86B64F272222}"/>
              </a:ext>
            </a:extLst>
          </p:cNvPr>
          <p:cNvSpPr>
            <a:spLocks noGrp="1"/>
          </p:cNvSpPr>
          <p:nvPr>
            <p:ph sz="quarter" idx="15"/>
          </p:nvPr>
        </p:nvSpPr>
        <p:spPr/>
        <p:txBody>
          <a:bodyPr/>
          <a:lstStyle/>
          <a:p>
            <a:pPr marL="457200" indent="-457200">
              <a:buFont typeface="Arial" panose="020B0604020202020204" pitchFamily="34" charset="0"/>
              <a:buChar char="•"/>
            </a:pPr>
            <a:r>
              <a:rPr lang="en-US" dirty="0">
                <a:solidFill>
                  <a:srgbClr val="000000"/>
                </a:solidFill>
              </a:rPr>
              <a:t>Welcome</a:t>
            </a:r>
          </a:p>
          <a:p>
            <a:pPr marL="457200" indent="-457200">
              <a:buFont typeface="Arial" panose="020B0604020202020204" pitchFamily="34" charset="0"/>
              <a:buChar char="•"/>
            </a:pPr>
            <a:r>
              <a:rPr lang="en-US" dirty="0">
                <a:solidFill>
                  <a:srgbClr val="000000"/>
                </a:solidFill>
              </a:rPr>
              <a:t>Functional</a:t>
            </a:r>
          </a:p>
          <a:p>
            <a:pPr marL="457200" indent="-457200">
              <a:buFont typeface="Arial" panose="020B0604020202020204" pitchFamily="34" charset="0"/>
              <a:buChar char="•"/>
            </a:pPr>
            <a:r>
              <a:rPr lang="en-US" dirty="0">
                <a:solidFill>
                  <a:srgbClr val="000000"/>
                </a:solidFill>
              </a:rPr>
              <a:t>Technical</a:t>
            </a:r>
          </a:p>
          <a:p>
            <a:pPr marL="457200" indent="-457200">
              <a:buFont typeface="Arial" panose="020B0604020202020204" pitchFamily="34" charset="0"/>
              <a:buChar char="•"/>
            </a:pPr>
            <a:r>
              <a:rPr lang="en-US" dirty="0">
                <a:solidFill>
                  <a:srgbClr val="000000"/>
                </a:solidFill>
              </a:rPr>
              <a:t>Security</a:t>
            </a:r>
          </a:p>
          <a:p>
            <a:pPr marL="457200" indent="-457200">
              <a:buFont typeface="Arial" panose="020B0604020202020204" pitchFamily="34" charset="0"/>
              <a:buChar char="•"/>
            </a:pPr>
            <a:r>
              <a:rPr lang="en-US" dirty="0">
                <a:solidFill>
                  <a:srgbClr val="000000"/>
                </a:solidFill>
              </a:rPr>
              <a:t>Training</a:t>
            </a:r>
          </a:p>
          <a:p>
            <a:pPr marL="457200" indent="-457200">
              <a:buFont typeface="Arial" panose="020B0604020202020204" pitchFamily="34" charset="0"/>
              <a:buChar char="•"/>
            </a:pPr>
            <a:r>
              <a:rPr lang="en-US" dirty="0">
                <a:solidFill>
                  <a:srgbClr val="000000"/>
                </a:solidFill>
              </a:rPr>
              <a:t>User Engagement</a:t>
            </a:r>
          </a:p>
          <a:p>
            <a:pPr marL="457200" indent="-457200">
              <a:buFont typeface="Arial" panose="020B0604020202020204" pitchFamily="34" charset="0"/>
              <a:buChar char="•"/>
            </a:pPr>
            <a:r>
              <a:rPr lang="en-US" dirty="0">
                <a:solidFill>
                  <a:srgbClr val="000000"/>
                </a:solidFill>
              </a:rPr>
              <a:t>Closing/Q&amp;A</a:t>
            </a:r>
          </a:p>
        </p:txBody>
      </p:sp>
      <p:sp>
        <p:nvSpPr>
          <p:cNvPr id="3" name="Slide Number Placeholder 2">
            <a:extLst>
              <a:ext uri="{FF2B5EF4-FFF2-40B4-BE49-F238E27FC236}">
                <a16:creationId xmlns:a16="http://schemas.microsoft.com/office/drawing/2014/main" id="{7AF6D50F-3729-23D7-E667-DF20535BC98D}"/>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3</a:t>
            </a:fld>
            <a:endParaRPr lang="en-US"/>
          </a:p>
        </p:txBody>
      </p:sp>
    </p:spTree>
    <p:custDataLst>
      <p:tags r:id="rId1"/>
    </p:custDataLst>
    <p:extLst>
      <p:ext uri="{BB962C8B-B14F-4D97-AF65-F5344CB8AC3E}">
        <p14:creationId xmlns:p14="http://schemas.microsoft.com/office/powerpoint/2010/main" val="7290814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DE3A1-FE17-635B-799F-9FB6E9D77B29}"/>
              </a:ext>
            </a:extLst>
          </p:cNvPr>
          <p:cNvSpPr>
            <a:spLocks noGrp="1"/>
          </p:cNvSpPr>
          <p:nvPr>
            <p:ph type="title"/>
          </p:nvPr>
        </p:nvSpPr>
        <p:spPr/>
        <p:txBody>
          <a:bodyPr/>
          <a:lstStyle/>
          <a:p>
            <a:r>
              <a:rPr lang="en-US" dirty="0"/>
              <a:t>July 2026 Functional Calendar</a:t>
            </a:r>
          </a:p>
        </p:txBody>
      </p:sp>
      <p:graphicFrame>
        <p:nvGraphicFramePr>
          <p:cNvPr id="5" name="Content Placeholder 4">
            <a:extLst>
              <a:ext uri="{FF2B5EF4-FFF2-40B4-BE49-F238E27FC236}">
                <a16:creationId xmlns:a16="http://schemas.microsoft.com/office/drawing/2014/main" id="{6D832449-FEEA-DA79-C5DA-663F7E45D3A5}"/>
              </a:ext>
            </a:extLst>
          </p:cNvPr>
          <p:cNvGraphicFramePr>
            <a:graphicFrameLocks noGrp="1"/>
          </p:cNvGraphicFramePr>
          <p:nvPr>
            <p:ph sz="quarter" idx="15"/>
            <p:extLst>
              <p:ext uri="{D42A27DB-BD31-4B8C-83A1-F6EECF244321}">
                <p14:modId xmlns:p14="http://schemas.microsoft.com/office/powerpoint/2010/main" val="1413652228"/>
              </p:ext>
            </p:extLst>
          </p:nvPr>
        </p:nvGraphicFramePr>
        <p:xfrm>
          <a:off x="2709616" y="1304290"/>
          <a:ext cx="6763527" cy="5445760"/>
        </p:xfrm>
        <a:graphic>
          <a:graphicData uri="http://schemas.openxmlformats.org/drawingml/2006/table">
            <a:tbl>
              <a:tblPr firstRow="1" bandRow="1">
                <a:tableStyleId>{5C22544A-7EE6-4342-B048-85BDC9FD1C3A}</a:tableStyleId>
              </a:tblPr>
              <a:tblGrid>
                <a:gridCol w="1006539">
                  <a:extLst>
                    <a:ext uri="{9D8B030D-6E8A-4147-A177-3AD203B41FA5}">
                      <a16:colId xmlns:a16="http://schemas.microsoft.com/office/drawing/2014/main" val="2200540969"/>
                    </a:ext>
                  </a:extLst>
                </a:gridCol>
                <a:gridCol w="5756988">
                  <a:extLst>
                    <a:ext uri="{9D8B030D-6E8A-4147-A177-3AD203B41FA5}">
                      <a16:colId xmlns:a16="http://schemas.microsoft.com/office/drawing/2014/main" val="1242232951"/>
                    </a:ext>
                  </a:extLst>
                </a:gridCol>
              </a:tblGrid>
              <a:tr h="370840">
                <a:tc>
                  <a:txBody>
                    <a:bodyPr/>
                    <a:lstStyle/>
                    <a:p>
                      <a:pPr>
                        <a:spcAft>
                          <a:spcPts val="0"/>
                        </a:spcAft>
                      </a:pPr>
                      <a:r>
                        <a:rPr lang="en-US" sz="1600" dirty="0"/>
                        <a:t>Date</a:t>
                      </a:r>
                    </a:p>
                  </a:txBody>
                  <a:tcPr anchor="ctr"/>
                </a:tc>
                <a:tc>
                  <a:txBody>
                    <a:bodyPr/>
                    <a:lstStyle/>
                    <a:p>
                      <a:pPr>
                        <a:spcAft>
                          <a:spcPts val="0"/>
                        </a:spcAft>
                      </a:pPr>
                      <a:r>
                        <a:rPr lang="en-US" sz="1600" dirty="0"/>
                        <a:t>Actions, Deadlines, and Events</a:t>
                      </a:r>
                    </a:p>
                  </a:txBody>
                  <a:tcPr anchor="ctr"/>
                </a:tc>
                <a:extLst>
                  <a:ext uri="{0D108BD9-81ED-4DB2-BD59-A6C34878D82A}">
                    <a16:rowId xmlns:a16="http://schemas.microsoft.com/office/drawing/2014/main" val="239176242"/>
                  </a:ext>
                </a:extLst>
              </a:tr>
              <a:tr h="914400">
                <a:tc>
                  <a:txBody>
                    <a:bodyPr/>
                    <a:lstStyle/>
                    <a:p>
                      <a:pPr marL="0" marR="0">
                        <a:lnSpc>
                          <a:spcPct val="100000"/>
                        </a:lnSpc>
                        <a:spcAft>
                          <a:spcPts val="0"/>
                        </a:spcAft>
                        <a:buNone/>
                      </a:pPr>
                      <a:r>
                        <a:rPr lang="en-US" sz="1300" dirty="0">
                          <a:effectLst/>
                        </a:rPr>
                        <a:t>July 1</a:t>
                      </a:r>
                      <a:endParaRPr lang="en-US" sz="13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tc>
                  <a:txBody>
                    <a:bodyPr/>
                    <a:lstStyle/>
                    <a:p>
                      <a:pPr marL="285750" marR="0" indent="-285750">
                        <a:lnSpc>
                          <a:spcPct val="100000"/>
                        </a:lnSpc>
                        <a:spcAft>
                          <a:spcPts val="0"/>
                        </a:spcAft>
                        <a:buFont typeface="Arial" panose="020B0604020202020204" pitchFamily="34" charset="0"/>
                        <a:buChar char="•"/>
                      </a:pPr>
                      <a:r>
                        <a:rPr lang="en-US" sz="1300" dirty="0">
                          <a:effectLst/>
                        </a:rPr>
                        <a:t>NCFS Blackout Period Until Mid-Day July 1</a:t>
                      </a:r>
                      <a:r>
                        <a:rPr lang="en-US" sz="1300" baseline="30000" dirty="0">
                          <a:effectLst/>
                        </a:rPr>
                        <a:t>st</a:t>
                      </a:r>
                    </a:p>
                    <a:p>
                      <a:pPr marL="285750" marR="0" indent="-285750">
                        <a:lnSpc>
                          <a:spcPct val="100000"/>
                        </a:lnSpc>
                        <a:spcAft>
                          <a:spcPts val="0"/>
                        </a:spcAft>
                        <a:buFont typeface="Arial" panose="020B0604020202020204" pitchFamily="34" charset="0"/>
                        <a:buChar char="•"/>
                      </a:pPr>
                      <a:r>
                        <a:rPr lang="en-US" sz="1300" dirty="0">
                          <a:effectLst/>
                        </a:rPr>
                        <a:t>Begin Flagging AP Accruals</a:t>
                      </a:r>
                    </a:p>
                    <a:p>
                      <a:pPr marL="285750" marR="0" indent="-285750">
                        <a:lnSpc>
                          <a:spcPct val="100000"/>
                        </a:lnSpc>
                        <a:spcAft>
                          <a:spcPts val="0"/>
                        </a:spcAft>
                        <a:buFont typeface="Arial" panose="020B0604020202020204" pitchFamily="34" charset="0"/>
                        <a:buChar char="•"/>
                      </a:pPr>
                      <a:r>
                        <a:rPr lang="en-US" sz="1300" dirty="0">
                          <a:effectLst/>
                        </a:rPr>
                        <a:t>Close Subledgers for June</a:t>
                      </a:r>
                    </a:p>
                    <a:p>
                      <a:pPr marL="285750" marR="0" indent="-285750">
                        <a:lnSpc>
                          <a:spcPct val="100000"/>
                        </a:lnSpc>
                        <a:spcAft>
                          <a:spcPts val="0"/>
                        </a:spcAft>
                        <a:buFont typeface="Arial" panose="020B0604020202020204" pitchFamily="34" charset="0"/>
                        <a:buChar char="•"/>
                      </a:pPr>
                      <a:r>
                        <a:rPr lang="en-US" sz="1300" dirty="0">
                          <a:effectLst/>
                        </a:rPr>
                        <a:t>Hold FY2027 Asset Activity until July 29</a:t>
                      </a:r>
                      <a:r>
                        <a:rPr lang="en-US" sz="1300" baseline="30000" dirty="0">
                          <a:effectLst/>
                        </a:rPr>
                        <a:t>th</a:t>
                      </a:r>
                    </a:p>
                  </a:txBody>
                  <a:tcPr marL="49793" marR="49793" marT="0" marB="0" anchor="ctr"/>
                </a:tc>
                <a:extLst>
                  <a:ext uri="{0D108BD9-81ED-4DB2-BD59-A6C34878D82A}">
                    <a16:rowId xmlns:a16="http://schemas.microsoft.com/office/drawing/2014/main" val="3554231421"/>
                  </a:ext>
                </a:extLst>
              </a:tr>
              <a:tr h="320040">
                <a:tc>
                  <a:txBody>
                    <a:bodyPr/>
                    <a:lstStyle/>
                    <a:p>
                      <a:pPr marL="0" marR="0">
                        <a:lnSpc>
                          <a:spcPct val="100000"/>
                        </a:lnSpc>
                        <a:spcAft>
                          <a:spcPts val="0"/>
                        </a:spcAft>
                        <a:buNone/>
                      </a:pPr>
                      <a:r>
                        <a:rPr lang="en-US" sz="1300">
                          <a:effectLst/>
                        </a:rPr>
                        <a:t>July 3</a:t>
                      </a:r>
                      <a:endParaRPr lang="en-US" sz="130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tc>
                  <a:txBody>
                    <a:bodyPr/>
                    <a:lstStyle/>
                    <a:p>
                      <a:pPr marL="0" marR="0">
                        <a:lnSpc>
                          <a:spcPct val="100000"/>
                        </a:lnSpc>
                        <a:spcAft>
                          <a:spcPts val="0"/>
                        </a:spcAft>
                        <a:buNone/>
                      </a:pPr>
                      <a:r>
                        <a:rPr lang="en-US" sz="1300" dirty="0">
                          <a:effectLst/>
                        </a:rPr>
                        <a:t>State Holiday</a:t>
                      </a:r>
                      <a:endParaRPr lang="en-US" sz="13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extLst>
                  <a:ext uri="{0D108BD9-81ED-4DB2-BD59-A6C34878D82A}">
                    <a16:rowId xmlns:a16="http://schemas.microsoft.com/office/drawing/2014/main" val="1161244167"/>
                  </a:ext>
                </a:extLst>
              </a:tr>
              <a:tr h="320040">
                <a:tc>
                  <a:txBody>
                    <a:bodyPr/>
                    <a:lstStyle/>
                    <a:p>
                      <a:pPr marL="0" marR="0">
                        <a:lnSpc>
                          <a:spcPct val="100000"/>
                        </a:lnSpc>
                        <a:spcAft>
                          <a:spcPts val="0"/>
                        </a:spcAft>
                        <a:buNone/>
                      </a:pPr>
                      <a:r>
                        <a:rPr lang="en-US" sz="1300">
                          <a:effectLst/>
                        </a:rPr>
                        <a:t>July 8</a:t>
                      </a:r>
                      <a:endParaRPr lang="en-US" sz="130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tc>
                  <a:txBody>
                    <a:bodyPr/>
                    <a:lstStyle/>
                    <a:p>
                      <a:pPr marL="0" marR="0">
                        <a:lnSpc>
                          <a:spcPct val="100000"/>
                        </a:lnSpc>
                        <a:spcAft>
                          <a:spcPts val="0"/>
                        </a:spcAft>
                        <a:buNone/>
                      </a:pPr>
                      <a:r>
                        <a:rPr lang="en-US" sz="1300" dirty="0">
                          <a:effectLst/>
                        </a:rPr>
                        <a:t>NCFS Insights Session 1:00 – 2:00 PM</a:t>
                      </a:r>
                      <a:endParaRPr lang="en-US" sz="13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extLst>
                  <a:ext uri="{0D108BD9-81ED-4DB2-BD59-A6C34878D82A}">
                    <a16:rowId xmlns:a16="http://schemas.microsoft.com/office/drawing/2014/main" val="3302827866"/>
                  </a:ext>
                </a:extLst>
              </a:tr>
              <a:tr h="320040">
                <a:tc>
                  <a:txBody>
                    <a:bodyPr/>
                    <a:lstStyle/>
                    <a:p>
                      <a:pPr marL="0" marR="0">
                        <a:lnSpc>
                          <a:spcPct val="100000"/>
                        </a:lnSpc>
                        <a:spcAft>
                          <a:spcPts val="0"/>
                        </a:spcAft>
                        <a:buNone/>
                      </a:pPr>
                      <a:r>
                        <a:rPr lang="en-US" sz="1300">
                          <a:effectLst/>
                        </a:rPr>
                        <a:t>July 20</a:t>
                      </a:r>
                      <a:endParaRPr lang="en-US" sz="130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tc>
                  <a:txBody>
                    <a:bodyPr/>
                    <a:lstStyle/>
                    <a:p>
                      <a:pPr marL="0" marR="0">
                        <a:lnSpc>
                          <a:spcPct val="100000"/>
                        </a:lnSpc>
                        <a:spcAft>
                          <a:spcPts val="0"/>
                        </a:spcAft>
                        <a:buNone/>
                      </a:pPr>
                      <a:r>
                        <a:rPr lang="en-US" sz="1300" dirty="0">
                          <a:effectLst/>
                        </a:rPr>
                        <a:t>Resolve Invoices On Hold</a:t>
                      </a:r>
                      <a:endParaRPr lang="en-US" sz="13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extLst>
                  <a:ext uri="{0D108BD9-81ED-4DB2-BD59-A6C34878D82A}">
                    <a16:rowId xmlns:a16="http://schemas.microsoft.com/office/drawing/2014/main" val="4223031489"/>
                  </a:ext>
                </a:extLst>
              </a:tr>
              <a:tr h="320040">
                <a:tc>
                  <a:txBody>
                    <a:bodyPr/>
                    <a:lstStyle/>
                    <a:p>
                      <a:pPr marL="0" marR="0">
                        <a:lnSpc>
                          <a:spcPct val="100000"/>
                        </a:lnSpc>
                        <a:spcAft>
                          <a:spcPts val="0"/>
                        </a:spcAft>
                        <a:buNone/>
                      </a:pPr>
                      <a:r>
                        <a:rPr lang="en-US" sz="1300">
                          <a:effectLst/>
                        </a:rPr>
                        <a:t>July 23</a:t>
                      </a:r>
                      <a:endParaRPr lang="en-US" sz="130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tc>
                  <a:txBody>
                    <a:bodyPr/>
                    <a:lstStyle/>
                    <a:p>
                      <a:pPr marL="0" marR="0">
                        <a:lnSpc>
                          <a:spcPct val="100000"/>
                        </a:lnSpc>
                        <a:spcAft>
                          <a:spcPts val="0"/>
                        </a:spcAft>
                        <a:buNone/>
                      </a:pPr>
                      <a:r>
                        <a:rPr lang="en-US" sz="1300" dirty="0">
                          <a:effectLst/>
                        </a:rPr>
                        <a:t>Deadline For SBITA And Lease Asset Useful Lives</a:t>
                      </a:r>
                      <a:endParaRPr lang="en-US" sz="13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extLst>
                  <a:ext uri="{0D108BD9-81ED-4DB2-BD59-A6C34878D82A}">
                    <a16:rowId xmlns:a16="http://schemas.microsoft.com/office/drawing/2014/main" val="756500181"/>
                  </a:ext>
                </a:extLst>
              </a:tr>
              <a:tr h="457200">
                <a:tc>
                  <a:txBody>
                    <a:bodyPr/>
                    <a:lstStyle/>
                    <a:p>
                      <a:pPr marL="0" marR="0">
                        <a:lnSpc>
                          <a:spcPct val="100000"/>
                        </a:lnSpc>
                        <a:spcAft>
                          <a:spcPts val="0"/>
                        </a:spcAft>
                        <a:buNone/>
                      </a:pPr>
                      <a:r>
                        <a:rPr lang="en-US" sz="1300">
                          <a:effectLst/>
                        </a:rPr>
                        <a:t>July 26</a:t>
                      </a:r>
                      <a:endParaRPr lang="en-US" sz="130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tc>
                  <a:txBody>
                    <a:bodyPr/>
                    <a:lstStyle/>
                    <a:p>
                      <a:pPr marL="285750" marR="0" indent="-285750">
                        <a:lnSpc>
                          <a:spcPct val="100000"/>
                        </a:lnSpc>
                        <a:spcAft>
                          <a:spcPts val="0"/>
                        </a:spcAft>
                        <a:buFont typeface="Arial" panose="020B0604020202020204" pitchFamily="34" charset="0"/>
                        <a:buChar char="•"/>
                      </a:pPr>
                      <a:r>
                        <a:rPr lang="en-US" sz="1300" dirty="0">
                          <a:effectLst/>
                        </a:rPr>
                        <a:t>Final Day To Enter FA Data For FY2026</a:t>
                      </a:r>
                    </a:p>
                    <a:p>
                      <a:pPr marL="285750" marR="0" indent="-285750">
                        <a:lnSpc>
                          <a:spcPct val="100000"/>
                        </a:lnSpc>
                        <a:spcAft>
                          <a:spcPts val="0"/>
                        </a:spcAft>
                        <a:buFont typeface="Arial" panose="020B0604020202020204" pitchFamily="34" charset="0"/>
                        <a:buChar char="•"/>
                      </a:pPr>
                      <a:r>
                        <a:rPr lang="en-US" sz="1300" dirty="0">
                          <a:effectLst/>
                        </a:rPr>
                        <a:t>Clear All Transfer, Adjustment, And Retirement Exceptions</a:t>
                      </a:r>
                      <a:endParaRPr lang="en-US" sz="13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extLst>
                  <a:ext uri="{0D108BD9-81ED-4DB2-BD59-A6C34878D82A}">
                    <a16:rowId xmlns:a16="http://schemas.microsoft.com/office/drawing/2014/main" val="3454283490"/>
                  </a:ext>
                </a:extLst>
              </a:tr>
              <a:tr h="320040">
                <a:tc>
                  <a:txBody>
                    <a:bodyPr/>
                    <a:lstStyle/>
                    <a:p>
                      <a:pPr marL="0" marR="0">
                        <a:lnSpc>
                          <a:spcPct val="100000"/>
                        </a:lnSpc>
                        <a:spcAft>
                          <a:spcPts val="0"/>
                        </a:spcAft>
                        <a:buNone/>
                      </a:pPr>
                      <a:r>
                        <a:rPr lang="en-US" sz="1300">
                          <a:effectLst/>
                        </a:rPr>
                        <a:t>July 28</a:t>
                      </a:r>
                      <a:endParaRPr lang="en-US" sz="130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tc>
                  <a:txBody>
                    <a:bodyPr/>
                    <a:lstStyle/>
                    <a:p>
                      <a:pPr marL="0" marR="0">
                        <a:lnSpc>
                          <a:spcPct val="100000"/>
                        </a:lnSpc>
                        <a:spcAft>
                          <a:spcPts val="0"/>
                        </a:spcAft>
                        <a:buNone/>
                      </a:pPr>
                      <a:r>
                        <a:rPr lang="en-US" sz="1300" dirty="0">
                          <a:effectLst/>
                        </a:rPr>
                        <a:t>Begin FA Transactions For FY2026</a:t>
                      </a:r>
                      <a:endParaRPr lang="en-US" sz="13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extLst>
                  <a:ext uri="{0D108BD9-81ED-4DB2-BD59-A6C34878D82A}">
                    <a16:rowId xmlns:a16="http://schemas.microsoft.com/office/drawing/2014/main" val="3317136743"/>
                  </a:ext>
                </a:extLst>
              </a:tr>
              <a:tr h="640080">
                <a:tc>
                  <a:txBody>
                    <a:bodyPr/>
                    <a:lstStyle/>
                    <a:p>
                      <a:pPr marL="0" marR="0">
                        <a:lnSpc>
                          <a:spcPct val="100000"/>
                        </a:lnSpc>
                        <a:spcAft>
                          <a:spcPts val="0"/>
                        </a:spcAft>
                        <a:buNone/>
                      </a:pPr>
                      <a:r>
                        <a:rPr lang="en-US" sz="1300">
                          <a:effectLst/>
                        </a:rPr>
                        <a:t>July 30</a:t>
                      </a:r>
                      <a:endParaRPr lang="en-US" sz="130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tc>
                  <a:txBody>
                    <a:bodyPr/>
                    <a:lstStyle/>
                    <a:p>
                      <a:pPr marL="285750" marR="0" indent="-285750">
                        <a:lnSpc>
                          <a:spcPct val="100000"/>
                        </a:lnSpc>
                        <a:spcAft>
                          <a:spcPts val="0"/>
                        </a:spcAft>
                        <a:buFont typeface="Arial" panose="020B0604020202020204" pitchFamily="34" charset="0"/>
                        <a:buChar char="•"/>
                      </a:pPr>
                      <a:r>
                        <a:rPr lang="en-US" sz="1300" dirty="0">
                          <a:effectLst/>
                        </a:rPr>
                        <a:t>Final Day For June IC Transactions – Deadline 10:25 AM</a:t>
                      </a:r>
                    </a:p>
                    <a:p>
                      <a:pPr marL="285750" marR="0" indent="-285750">
                        <a:lnSpc>
                          <a:spcPct val="100000"/>
                        </a:lnSpc>
                        <a:spcAft>
                          <a:spcPts val="0"/>
                        </a:spcAft>
                        <a:buFont typeface="Arial" panose="020B0604020202020204" pitchFamily="34" charset="0"/>
                        <a:buChar char="•"/>
                      </a:pPr>
                      <a:r>
                        <a:rPr lang="en-US" sz="1300" dirty="0">
                          <a:effectLst/>
                        </a:rPr>
                        <a:t>IC Module Closed For June</a:t>
                      </a:r>
                    </a:p>
                    <a:p>
                      <a:pPr marL="285750" marR="0" indent="-285750">
                        <a:lnSpc>
                          <a:spcPct val="100000"/>
                        </a:lnSpc>
                        <a:spcAft>
                          <a:spcPts val="0"/>
                        </a:spcAft>
                        <a:buFont typeface="Arial" panose="020B0604020202020204" pitchFamily="34" charset="0"/>
                        <a:buChar char="•"/>
                      </a:pPr>
                      <a:r>
                        <a:rPr lang="en-US" sz="1300" dirty="0">
                          <a:effectLst/>
                        </a:rPr>
                        <a:t>Open IC Module For August</a:t>
                      </a:r>
                      <a:endParaRPr lang="en-US" sz="13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extLst>
                  <a:ext uri="{0D108BD9-81ED-4DB2-BD59-A6C34878D82A}">
                    <a16:rowId xmlns:a16="http://schemas.microsoft.com/office/drawing/2014/main" val="322667248"/>
                  </a:ext>
                </a:extLst>
              </a:tr>
              <a:tr h="1463040">
                <a:tc>
                  <a:txBody>
                    <a:bodyPr/>
                    <a:lstStyle/>
                    <a:p>
                      <a:pPr marL="0" marR="0">
                        <a:lnSpc>
                          <a:spcPct val="100000"/>
                        </a:lnSpc>
                        <a:spcAft>
                          <a:spcPts val="0"/>
                        </a:spcAft>
                        <a:buNone/>
                      </a:pPr>
                      <a:r>
                        <a:rPr lang="en-US" sz="1300">
                          <a:effectLst/>
                        </a:rPr>
                        <a:t>July 31</a:t>
                      </a:r>
                      <a:endParaRPr lang="en-US" sz="130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tc>
                  <a:txBody>
                    <a:bodyPr/>
                    <a:lstStyle/>
                    <a:p>
                      <a:pPr marL="285750" marR="0" indent="-285750">
                        <a:lnSpc>
                          <a:spcPct val="100000"/>
                        </a:lnSpc>
                        <a:spcAft>
                          <a:spcPts val="0"/>
                        </a:spcAft>
                        <a:buFont typeface="Arial" panose="020B0604020202020204" pitchFamily="34" charset="0"/>
                        <a:buChar char="•"/>
                      </a:pPr>
                      <a:r>
                        <a:rPr lang="en-US" sz="1300" dirty="0">
                          <a:effectLst/>
                        </a:rPr>
                        <a:t>June 2026 Certification Form Due</a:t>
                      </a:r>
                    </a:p>
                    <a:p>
                      <a:pPr marL="285750" marR="0" indent="-285750">
                        <a:lnSpc>
                          <a:spcPct val="100000"/>
                        </a:lnSpc>
                        <a:spcAft>
                          <a:spcPts val="0"/>
                        </a:spcAft>
                        <a:buFont typeface="Arial" panose="020B0604020202020204" pitchFamily="34" charset="0"/>
                        <a:buChar char="•"/>
                      </a:pPr>
                      <a:r>
                        <a:rPr lang="en-US" sz="1300" dirty="0">
                          <a:effectLst/>
                        </a:rPr>
                        <a:t>June GL Journals Due By 10:25 AM</a:t>
                      </a:r>
                    </a:p>
                    <a:p>
                      <a:pPr marL="285750" marR="0" indent="-285750">
                        <a:lnSpc>
                          <a:spcPct val="100000"/>
                        </a:lnSpc>
                        <a:spcAft>
                          <a:spcPts val="0"/>
                        </a:spcAft>
                        <a:buFont typeface="Arial" panose="020B0604020202020204" pitchFamily="34" charset="0"/>
                        <a:buChar char="•"/>
                      </a:pPr>
                      <a:r>
                        <a:rPr lang="en-US" sz="1300" dirty="0">
                          <a:effectLst/>
                        </a:rPr>
                        <a:t>Close GL for June</a:t>
                      </a:r>
                    </a:p>
                    <a:p>
                      <a:pPr marL="285750" marR="0" indent="-285750">
                        <a:lnSpc>
                          <a:spcPct val="100000"/>
                        </a:lnSpc>
                        <a:spcAft>
                          <a:spcPts val="0"/>
                        </a:spcAft>
                        <a:buFont typeface="Arial" panose="020B0604020202020204" pitchFamily="34" charset="0"/>
                        <a:buChar char="•"/>
                      </a:pPr>
                      <a:r>
                        <a:rPr lang="en-US" sz="1300" dirty="0">
                          <a:effectLst/>
                        </a:rPr>
                        <a:t>Recommended That Accrual Entries Be Recorded By 8/1</a:t>
                      </a:r>
                    </a:p>
                    <a:p>
                      <a:pPr marL="285750" marR="0" indent="-285750">
                        <a:lnSpc>
                          <a:spcPct val="100000"/>
                        </a:lnSpc>
                        <a:spcAft>
                          <a:spcPts val="0"/>
                        </a:spcAft>
                        <a:buFont typeface="Arial" panose="020B0604020202020204" pitchFamily="34" charset="0"/>
                        <a:buChar char="•"/>
                      </a:pPr>
                      <a:r>
                        <a:rPr lang="en-US" sz="1300" dirty="0">
                          <a:effectLst/>
                        </a:rPr>
                        <a:t>Open GL &amp; Subledgers For August</a:t>
                      </a:r>
                    </a:p>
                    <a:p>
                      <a:pPr marL="285750" marR="0" indent="-285750">
                        <a:lnSpc>
                          <a:spcPct val="100000"/>
                        </a:lnSpc>
                        <a:spcAft>
                          <a:spcPts val="0"/>
                        </a:spcAft>
                        <a:buFont typeface="Arial" panose="020B0604020202020204" pitchFamily="34" charset="0"/>
                        <a:buChar char="•"/>
                      </a:pPr>
                      <a:r>
                        <a:rPr lang="en-US" sz="1300" dirty="0">
                          <a:effectLst/>
                        </a:rPr>
                        <a:t>PPRs July Deadline – 10:25 AM</a:t>
                      </a:r>
                    </a:p>
                    <a:p>
                      <a:pPr marL="285750" marR="0" indent="-285750">
                        <a:lnSpc>
                          <a:spcPct val="100000"/>
                        </a:lnSpc>
                        <a:spcAft>
                          <a:spcPts val="0"/>
                        </a:spcAft>
                        <a:buFont typeface="Arial" panose="020B0604020202020204" pitchFamily="34" charset="0"/>
                        <a:buChar char="•"/>
                      </a:pPr>
                      <a:r>
                        <a:rPr lang="en-US" sz="1300" dirty="0">
                          <a:effectLst/>
                        </a:rPr>
                        <a:t>Correct ADFDI Invoice Import Errors By 3:30 PM</a:t>
                      </a:r>
                      <a:endParaRPr lang="en-US" sz="13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49793" marR="49793" marT="0" marB="0" anchor="ctr"/>
                </a:tc>
                <a:extLst>
                  <a:ext uri="{0D108BD9-81ED-4DB2-BD59-A6C34878D82A}">
                    <a16:rowId xmlns:a16="http://schemas.microsoft.com/office/drawing/2014/main" val="544133833"/>
                  </a:ext>
                </a:extLst>
              </a:tr>
            </a:tbl>
          </a:graphicData>
        </a:graphic>
      </p:graphicFrame>
      <p:sp>
        <p:nvSpPr>
          <p:cNvPr id="3" name="Slide Number Placeholder 2">
            <a:extLst>
              <a:ext uri="{FF2B5EF4-FFF2-40B4-BE49-F238E27FC236}">
                <a16:creationId xmlns:a16="http://schemas.microsoft.com/office/drawing/2014/main" id="{857EFB5F-2C40-66FE-40BF-A5D5FE504FAB}"/>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30</a:t>
            </a:fld>
            <a:endParaRPr lang="en-US"/>
          </a:p>
        </p:txBody>
      </p:sp>
    </p:spTree>
    <p:custDataLst>
      <p:tags r:id="rId1"/>
    </p:custDataLst>
    <p:extLst>
      <p:ext uri="{BB962C8B-B14F-4D97-AF65-F5344CB8AC3E}">
        <p14:creationId xmlns:p14="http://schemas.microsoft.com/office/powerpoint/2010/main" val="14818504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451A91-DC34-4EB7-BA40-7334B9E5BE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21957D-9C29-BEE1-95D4-A212C57E0B6E}"/>
              </a:ext>
            </a:extLst>
          </p:cNvPr>
          <p:cNvSpPr>
            <a:spLocks noGrp="1"/>
          </p:cNvSpPr>
          <p:nvPr>
            <p:ph type="title"/>
          </p:nvPr>
        </p:nvSpPr>
        <p:spPr/>
        <p:txBody>
          <a:bodyPr/>
          <a:lstStyle/>
          <a:p>
            <a:r>
              <a:rPr lang="en-US" dirty="0"/>
              <a:t>August 2026 Functional Calendar</a:t>
            </a:r>
          </a:p>
        </p:txBody>
      </p:sp>
      <p:graphicFrame>
        <p:nvGraphicFramePr>
          <p:cNvPr id="5" name="Content Placeholder 4">
            <a:extLst>
              <a:ext uri="{FF2B5EF4-FFF2-40B4-BE49-F238E27FC236}">
                <a16:creationId xmlns:a16="http://schemas.microsoft.com/office/drawing/2014/main" id="{790C2FD0-6A54-D60A-3D2A-A4DA1B8D1731}"/>
              </a:ext>
            </a:extLst>
          </p:cNvPr>
          <p:cNvGraphicFramePr>
            <a:graphicFrameLocks noGrp="1"/>
          </p:cNvGraphicFramePr>
          <p:nvPr>
            <p:ph sz="quarter" idx="15"/>
            <p:extLst>
              <p:ext uri="{D42A27DB-BD31-4B8C-83A1-F6EECF244321}">
                <p14:modId xmlns:p14="http://schemas.microsoft.com/office/powerpoint/2010/main" val="2262098834"/>
              </p:ext>
            </p:extLst>
          </p:nvPr>
        </p:nvGraphicFramePr>
        <p:xfrm>
          <a:off x="2709616" y="1304290"/>
          <a:ext cx="6763527" cy="5354320"/>
        </p:xfrm>
        <a:graphic>
          <a:graphicData uri="http://schemas.openxmlformats.org/drawingml/2006/table">
            <a:tbl>
              <a:tblPr firstRow="1" bandRow="1">
                <a:tableStyleId>{5C22544A-7EE6-4342-B048-85BDC9FD1C3A}</a:tableStyleId>
              </a:tblPr>
              <a:tblGrid>
                <a:gridCol w="1006539">
                  <a:extLst>
                    <a:ext uri="{9D8B030D-6E8A-4147-A177-3AD203B41FA5}">
                      <a16:colId xmlns:a16="http://schemas.microsoft.com/office/drawing/2014/main" val="2200540969"/>
                    </a:ext>
                  </a:extLst>
                </a:gridCol>
                <a:gridCol w="5756988">
                  <a:extLst>
                    <a:ext uri="{9D8B030D-6E8A-4147-A177-3AD203B41FA5}">
                      <a16:colId xmlns:a16="http://schemas.microsoft.com/office/drawing/2014/main" val="1242232951"/>
                    </a:ext>
                  </a:extLst>
                </a:gridCol>
              </a:tblGrid>
              <a:tr h="370840">
                <a:tc>
                  <a:txBody>
                    <a:bodyPr/>
                    <a:lstStyle/>
                    <a:p>
                      <a:pPr>
                        <a:lnSpc>
                          <a:spcPct val="100000"/>
                        </a:lnSpc>
                        <a:spcAft>
                          <a:spcPts val="0"/>
                        </a:spcAft>
                      </a:pPr>
                      <a:r>
                        <a:rPr lang="en-US" sz="1600" dirty="0"/>
                        <a:t>Date</a:t>
                      </a:r>
                    </a:p>
                  </a:txBody>
                  <a:tcPr anchor="ctr"/>
                </a:tc>
                <a:tc>
                  <a:txBody>
                    <a:bodyPr/>
                    <a:lstStyle/>
                    <a:p>
                      <a:pPr>
                        <a:lnSpc>
                          <a:spcPct val="100000"/>
                        </a:lnSpc>
                        <a:spcAft>
                          <a:spcPts val="0"/>
                        </a:spcAft>
                      </a:pPr>
                      <a:r>
                        <a:rPr lang="en-US" sz="1600" dirty="0"/>
                        <a:t>Actions, Deadlines, and Events</a:t>
                      </a:r>
                    </a:p>
                  </a:txBody>
                  <a:tcPr anchor="ctr"/>
                </a:tc>
                <a:extLst>
                  <a:ext uri="{0D108BD9-81ED-4DB2-BD59-A6C34878D82A}">
                    <a16:rowId xmlns:a16="http://schemas.microsoft.com/office/drawing/2014/main" val="239176242"/>
                  </a:ext>
                </a:extLst>
              </a:tr>
              <a:tr h="320040">
                <a:tc>
                  <a:txBody>
                    <a:bodyPr/>
                    <a:lstStyle/>
                    <a:p>
                      <a:pPr marL="0" marR="0">
                        <a:lnSpc>
                          <a:spcPct val="100000"/>
                        </a:lnSpc>
                        <a:spcAft>
                          <a:spcPts val="0"/>
                        </a:spcAft>
                        <a:buNone/>
                      </a:pPr>
                      <a:r>
                        <a:rPr lang="en-US" sz="1400" kern="100">
                          <a:effectLst/>
                        </a:rPr>
                        <a:t>August 1</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tc>
                  <a:txBody>
                    <a:bodyPr/>
                    <a:lstStyle/>
                    <a:p>
                      <a:pPr marL="0" marR="0">
                        <a:lnSpc>
                          <a:spcPct val="100000"/>
                        </a:lnSpc>
                        <a:spcAft>
                          <a:spcPts val="0"/>
                        </a:spcAft>
                        <a:buNone/>
                      </a:pPr>
                      <a:r>
                        <a:rPr lang="en-US" sz="1400" kern="100" dirty="0">
                          <a:effectLst/>
                        </a:rPr>
                        <a:t>Accrual Entries Should Be Recorded by 8/1</a:t>
                      </a:r>
                      <a:endParaRPr lang="en-US" sz="10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extLst>
                  <a:ext uri="{0D108BD9-81ED-4DB2-BD59-A6C34878D82A}">
                    <a16:rowId xmlns:a16="http://schemas.microsoft.com/office/drawing/2014/main" val="3554231421"/>
                  </a:ext>
                </a:extLst>
              </a:tr>
              <a:tr h="731520">
                <a:tc>
                  <a:txBody>
                    <a:bodyPr/>
                    <a:lstStyle/>
                    <a:p>
                      <a:pPr marL="0" marR="0">
                        <a:lnSpc>
                          <a:spcPct val="100000"/>
                        </a:lnSpc>
                        <a:spcAft>
                          <a:spcPts val="0"/>
                        </a:spcAft>
                        <a:buNone/>
                      </a:pPr>
                      <a:r>
                        <a:rPr lang="en-US" sz="1400" kern="100">
                          <a:effectLst/>
                        </a:rPr>
                        <a:t>August 3</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tc>
                  <a:txBody>
                    <a:bodyPr/>
                    <a:lstStyle/>
                    <a:p>
                      <a:pPr marL="285750" marR="0" indent="-285750">
                        <a:lnSpc>
                          <a:spcPct val="100000"/>
                        </a:lnSpc>
                        <a:spcAft>
                          <a:spcPts val="0"/>
                        </a:spcAft>
                        <a:buFont typeface="Arial" panose="020B0604020202020204" pitchFamily="34" charset="0"/>
                        <a:buChar char="•"/>
                      </a:pPr>
                      <a:r>
                        <a:rPr lang="en-US" sz="1400" kern="100" dirty="0">
                          <a:effectLst/>
                        </a:rPr>
                        <a:t>Close Subledgers For July</a:t>
                      </a:r>
                      <a:endParaRPr lang="en-US" sz="1000" kern="100" dirty="0">
                        <a:effectLst/>
                      </a:endParaRPr>
                    </a:p>
                    <a:p>
                      <a:pPr marL="285750" marR="0" indent="-285750">
                        <a:lnSpc>
                          <a:spcPct val="100000"/>
                        </a:lnSpc>
                        <a:spcAft>
                          <a:spcPts val="0"/>
                        </a:spcAft>
                        <a:buFont typeface="Arial" panose="020B0604020202020204" pitchFamily="34" charset="0"/>
                        <a:buChar char="•"/>
                      </a:pPr>
                      <a:r>
                        <a:rPr lang="en-US" sz="1400" kern="100" dirty="0">
                          <a:effectLst/>
                        </a:rPr>
                        <a:t>Finally Close POs That Won’t Be Invoiced</a:t>
                      </a:r>
                    </a:p>
                    <a:p>
                      <a:pPr marL="285750" marR="0" indent="-285750">
                        <a:lnSpc>
                          <a:spcPct val="100000"/>
                        </a:lnSpc>
                        <a:spcAft>
                          <a:spcPts val="0"/>
                        </a:spcAft>
                        <a:buFont typeface="Arial" panose="020B0604020202020204" pitchFamily="34" charset="0"/>
                        <a:buChar char="•"/>
                      </a:pPr>
                      <a:r>
                        <a:rPr lang="en-US" sz="1400" kern="100" dirty="0">
                          <a:effectLst/>
                        </a:rPr>
                        <a:t>Correct Invoices Incorrectly Keyed To Future Year PO Lines</a:t>
                      </a:r>
                      <a:endParaRPr lang="en-US" sz="10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extLst>
                  <a:ext uri="{0D108BD9-81ED-4DB2-BD59-A6C34878D82A}">
                    <a16:rowId xmlns:a16="http://schemas.microsoft.com/office/drawing/2014/main" val="1161244167"/>
                  </a:ext>
                </a:extLst>
              </a:tr>
              <a:tr h="320040">
                <a:tc>
                  <a:txBody>
                    <a:bodyPr/>
                    <a:lstStyle/>
                    <a:p>
                      <a:pPr marL="0" marR="0">
                        <a:lnSpc>
                          <a:spcPct val="100000"/>
                        </a:lnSpc>
                        <a:spcAft>
                          <a:spcPts val="0"/>
                        </a:spcAft>
                        <a:buNone/>
                      </a:pPr>
                      <a:r>
                        <a:rPr lang="en-US" sz="1400" kern="100">
                          <a:effectLst/>
                        </a:rPr>
                        <a:t>August 5</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tc>
                  <a:txBody>
                    <a:bodyPr/>
                    <a:lstStyle/>
                    <a:p>
                      <a:pPr marL="0" marR="0">
                        <a:lnSpc>
                          <a:spcPct val="100000"/>
                        </a:lnSpc>
                        <a:spcAft>
                          <a:spcPts val="0"/>
                        </a:spcAft>
                        <a:buNone/>
                      </a:pPr>
                      <a:r>
                        <a:rPr lang="en-US" sz="1400" kern="100" dirty="0">
                          <a:effectLst/>
                        </a:rPr>
                        <a:t>NCFS Insights Session 1:00 – 2:00 PM</a:t>
                      </a:r>
                      <a:endParaRPr lang="en-US" sz="10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extLst>
                  <a:ext uri="{0D108BD9-81ED-4DB2-BD59-A6C34878D82A}">
                    <a16:rowId xmlns:a16="http://schemas.microsoft.com/office/drawing/2014/main" val="3302827866"/>
                  </a:ext>
                </a:extLst>
              </a:tr>
              <a:tr h="320040">
                <a:tc>
                  <a:txBody>
                    <a:bodyPr/>
                    <a:lstStyle/>
                    <a:p>
                      <a:pPr marL="0" marR="0">
                        <a:lnSpc>
                          <a:spcPct val="100000"/>
                        </a:lnSpc>
                        <a:spcAft>
                          <a:spcPts val="0"/>
                        </a:spcAft>
                        <a:buNone/>
                      </a:pPr>
                      <a:r>
                        <a:rPr lang="en-US" sz="1400" kern="100">
                          <a:effectLst/>
                        </a:rPr>
                        <a:t>August 14</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tc>
                  <a:txBody>
                    <a:bodyPr/>
                    <a:lstStyle/>
                    <a:p>
                      <a:pPr marL="0" marR="0">
                        <a:lnSpc>
                          <a:spcPct val="100000"/>
                        </a:lnSpc>
                        <a:spcAft>
                          <a:spcPts val="0"/>
                        </a:spcAft>
                        <a:buNone/>
                      </a:pPr>
                      <a:r>
                        <a:rPr lang="en-US" sz="1400" kern="100" dirty="0">
                          <a:effectLst/>
                        </a:rPr>
                        <a:t>July 2026 Certification Deadline</a:t>
                      </a:r>
                      <a:endParaRPr lang="en-US" sz="10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extLst>
                  <a:ext uri="{0D108BD9-81ED-4DB2-BD59-A6C34878D82A}">
                    <a16:rowId xmlns:a16="http://schemas.microsoft.com/office/drawing/2014/main" val="4223031489"/>
                  </a:ext>
                </a:extLst>
              </a:tr>
              <a:tr h="320040">
                <a:tc>
                  <a:txBody>
                    <a:bodyPr/>
                    <a:lstStyle/>
                    <a:p>
                      <a:pPr marL="0" marR="0">
                        <a:lnSpc>
                          <a:spcPct val="100000"/>
                        </a:lnSpc>
                        <a:spcAft>
                          <a:spcPts val="0"/>
                        </a:spcAft>
                        <a:buNone/>
                      </a:pPr>
                      <a:r>
                        <a:rPr lang="en-US" sz="1400" kern="100">
                          <a:effectLst/>
                        </a:rPr>
                        <a:t>August 17</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tc>
                  <a:txBody>
                    <a:bodyPr/>
                    <a:lstStyle/>
                    <a:p>
                      <a:pPr marL="0" marR="0">
                        <a:lnSpc>
                          <a:spcPct val="100000"/>
                        </a:lnSpc>
                        <a:spcAft>
                          <a:spcPts val="0"/>
                        </a:spcAft>
                        <a:buNone/>
                      </a:pPr>
                      <a:r>
                        <a:rPr lang="en-US" sz="1400" kern="100" dirty="0">
                          <a:effectLst/>
                        </a:rPr>
                        <a:t>Resolve Invoices On Hold</a:t>
                      </a:r>
                      <a:endParaRPr lang="en-US" sz="10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extLst>
                  <a:ext uri="{0D108BD9-81ED-4DB2-BD59-A6C34878D82A}">
                    <a16:rowId xmlns:a16="http://schemas.microsoft.com/office/drawing/2014/main" val="756500181"/>
                  </a:ext>
                </a:extLst>
              </a:tr>
              <a:tr h="731520">
                <a:tc>
                  <a:txBody>
                    <a:bodyPr/>
                    <a:lstStyle/>
                    <a:p>
                      <a:pPr marL="0" marR="0">
                        <a:lnSpc>
                          <a:spcPct val="100000"/>
                        </a:lnSpc>
                        <a:spcAft>
                          <a:spcPts val="0"/>
                        </a:spcAft>
                        <a:buNone/>
                      </a:pPr>
                      <a:r>
                        <a:rPr lang="en-US" sz="1400" kern="100">
                          <a:effectLst/>
                        </a:rPr>
                        <a:t>August 28</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tc>
                  <a:txBody>
                    <a:bodyPr/>
                    <a:lstStyle/>
                    <a:p>
                      <a:pPr marL="285750" marR="0" indent="-285750">
                        <a:lnSpc>
                          <a:spcPct val="100000"/>
                        </a:lnSpc>
                        <a:spcAft>
                          <a:spcPts val="0"/>
                        </a:spcAft>
                        <a:buFont typeface="Arial" panose="020B0604020202020204" pitchFamily="34" charset="0"/>
                        <a:buChar char="•"/>
                      </a:pPr>
                      <a:r>
                        <a:rPr lang="en-US" sz="1400" kern="100" dirty="0">
                          <a:effectLst/>
                        </a:rPr>
                        <a:t>Final Day For July IC Transactions – Deadline 10:25 AM</a:t>
                      </a:r>
                    </a:p>
                    <a:p>
                      <a:pPr marL="285750" marR="0" indent="-285750">
                        <a:lnSpc>
                          <a:spcPct val="100000"/>
                        </a:lnSpc>
                        <a:spcAft>
                          <a:spcPts val="0"/>
                        </a:spcAft>
                        <a:buFont typeface="Arial" panose="020B0604020202020204" pitchFamily="34" charset="0"/>
                        <a:buChar char="•"/>
                      </a:pPr>
                      <a:r>
                        <a:rPr lang="en-US" sz="1400" kern="100" dirty="0">
                          <a:effectLst/>
                        </a:rPr>
                        <a:t>IC Module Closed For July</a:t>
                      </a:r>
                    </a:p>
                    <a:p>
                      <a:pPr marL="285750" marR="0" indent="-285750">
                        <a:lnSpc>
                          <a:spcPct val="100000"/>
                        </a:lnSpc>
                        <a:spcAft>
                          <a:spcPts val="0"/>
                        </a:spcAft>
                        <a:buFont typeface="Arial" panose="020B0604020202020204" pitchFamily="34" charset="0"/>
                        <a:buChar char="•"/>
                      </a:pPr>
                      <a:r>
                        <a:rPr lang="en-US" sz="1400" kern="100" dirty="0">
                          <a:effectLst/>
                        </a:rPr>
                        <a:t>Open IC Module For September</a:t>
                      </a:r>
                      <a:endParaRPr lang="en-US" sz="10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extLst>
                  <a:ext uri="{0D108BD9-81ED-4DB2-BD59-A6C34878D82A}">
                    <a16:rowId xmlns:a16="http://schemas.microsoft.com/office/drawing/2014/main" val="3454283490"/>
                  </a:ext>
                </a:extLst>
              </a:tr>
              <a:tr h="1188720">
                <a:tc>
                  <a:txBody>
                    <a:bodyPr/>
                    <a:lstStyle/>
                    <a:p>
                      <a:pPr marL="0" marR="0">
                        <a:lnSpc>
                          <a:spcPct val="100000"/>
                        </a:lnSpc>
                        <a:spcAft>
                          <a:spcPts val="0"/>
                        </a:spcAft>
                        <a:buNone/>
                      </a:pPr>
                      <a:r>
                        <a:rPr lang="en-US" sz="1400" kern="100">
                          <a:effectLst/>
                        </a:rPr>
                        <a:t>August 31</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tc>
                  <a:txBody>
                    <a:bodyPr/>
                    <a:lstStyle/>
                    <a:p>
                      <a:pPr marL="285750" marR="0" indent="-285750">
                        <a:lnSpc>
                          <a:spcPct val="100000"/>
                        </a:lnSpc>
                        <a:spcAft>
                          <a:spcPts val="0"/>
                        </a:spcAft>
                        <a:buFont typeface="Arial" panose="020B0604020202020204" pitchFamily="34" charset="0"/>
                        <a:buChar char="•"/>
                      </a:pPr>
                      <a:r>
                        <a:rPr lang="en-US" sz="1400" kern="100" dirty="0">
                          <a:effectLst/>
                        </a:rPr>
                        <a:t>July GL Journals Due By 10:25 AM</a:t>
                      </a:r>
                    </a:p>
                    <a:p>
                      <a:pPr marL="285750" marR="0" indent="-285750">
                        <a:lnSpc>
                          <a:spcPct val="100000"/>
                        </a:lnSpc>
                        <a:spcAft>
                          <a:spcPts val="0"/>
                        </a:spcAft>
                        <a:buFont typeface="Arial" panose="020B0604020202020204" pitchFamily="34" charset="0"/>
                        <a:buChar char="•"/>
                      </a:pPr>
                      <a:r>
                        <a:rPr lang="en-US" sz="1400" kern="100" dirty="0">
                          <a:effectLst/>
                        </a:rPr>
                        <a:t>PPRs August Deadline 10:25 AM</a:t>
                      </a:r>
                    </a:p>
                    <a:p>
                      <a:pPr marL="285750" marR="0" indent="-285750">
                        <a:lnSpc>
                          <a:spcPct val="100000"/>
                        </a:lnSpc>
                        <a:spcAft>
                          <a:spcPts val="0"/>
                        </a:spcAft>
                        <a:buFont typeface="Arial" panose="020B0604020202020204" pitchFamily="34" charset="0"/>
                        <a:buChar char="•"/>
                      </a:pPr>
                      <a:r>
                        <a:rPr lang="en-US" sz="1400" kern="100" dirty="0">
                          <a:effectLst/>
                        </a:rPr>
                        <a:t>Open GL &amp; Subledgers For September</a:t>
                      </a:r>
                      <a:endParaRPr lang="en-US" sz="1000" kern="100" dirty="0">
                        <a:effectLst/>
                      </a:endParaRPr>
                    </a:p>
                    <a:p>
                      <a:pPr marL="285750" marR="0" indent="-285750">
                        <a:lnSpc>
                          <a:spcPct val="100000"/>
                        </a:lnSpc>
                        <a:spcAft>
                          <a:spcPts val="0"/>
                        </a:spcAft>
                        <a:buFont typeface="Arial" panose="020B0604020202020204" pitchFamily="34" charset="0"/>
                        <a:buChar char="•"/>
                      </a:pPr>
                      <a:r>
                        <a:rPr lang="en-US" sz="1400" kern="100" dirty="0">
                          <a:effectLst/>
                        </a:rPr>
                        <a:t>Close GL For July</a:t>
                      </a:r>
                      <a:endParaRPr lang="en-US" sz="1000" kern="100" dirty="0">
                        <a:effectLst/>
                      </a:endParaRPr>
                    </a:p>
                    <a:p>
                      <a:pPr marL="285750" marR="0" indent="-285750">
                        <a:lnSpc>
                          <a:spcPct val="100000"/>
                        </a:lnSpc>
                        <a:spcAft>
                          <a:spcPts val="0"/>
                        </a:spcAft>
                        <a:buFont typeface="Arial" panose="020B0604020202020204" pitchFamily="34" charset="0"/>
                        <a:buChar char="•"/>
                      </a:pPr>
                      <a:r>
                        <a:rPr lang="en-US" sz="1400" kern="100" dirty="0">
                          <a:effectLst/>
                        </a:rPr>
                        <a:t>Correct ADFDI Invoice Import Errors By 3:30 PM</a:t>
                      </a:r>
                      <a:endParaRPr lang="en-US" sz="10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extLst>
                  <a:ext uri="{0D108BD9-81ED-4DB2-BD59-A6C34878D82A}">
                    <a16:rowId xmlns:a16="http://schemas.microsoft.com/office/drawing/2014/main" val="3317136743"/>
                  </a:ext>
                </a:extLst>
              </a:tr>
              <a:tr h="320040">
                <a:tc>
                  <a:txBody>
                    <a:bodyPr/>
                    <a:lstStyle/>
                    <a:p>
                      <a:pPr marL="0" marR="0">
                        <a:lnSpc>
                          <a:spcPct val="100000"/>
                        </a:lnSpc>
                        <a:spcAft>
                          <a:spcPts val="0"/>
                        </a:spcAft>
                        <a:buNone/>
                      </a:pPr>
                      <a:r>
                        <a:rPr lang="en-US" sz="1400" kern="100">
                          <a:effectLst/>
                        </a:rPr>
                        <a:t>August 1</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tc>
                  <a:txBody>
                    <a:bodyPr/>
                    <a:lstStyle/>
                    <a:p>
                      <a:pPr marL="0" marR="0">
                        <a:lnSpc>
                          <a:spcPct val="100000"/>
                        </a:lnSpc>
                        <a:spcAft>
                          <a:spcPts val="0"/>
                        </a:spcAft>
                        <a:buNone/>
                      </a:pPr>
                      <a:r>
                        <a:rPr lang="en-US" sz="1400" kern="100" dirty="0">
                          <a:effectLst/>
                        </a:rPr>
                        <a:t>Accrual Entries Should Be Recorded by 8/1</a:t>
                      </a:r>
                      <a:endParaRPr lang="en-US" sz="10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extLst>
                  <a:ext uri="{0D108BD9-81ED-4DB2-BD59-A6C34878D82A}">
                    <a16:rowId xmlns:a16="http://schemas.microsoft.com/office/drawing/2014/main" val="322667248"/>
                  </a:ext>
                </a:extLst>
              </a:tr>
              <a:tr h="731520">
                <a:tc>
                  <a:txBody>
                    <a:bodyPr/>
                    <a:lstStyle/>
                    <a:p>
                      <a:pPr marL="0" marR="0">
                        <a:lnSpc>
                          <a:spcPct val="100000"/>
                        </a:lnSpc>
                        <a:spcAft>
                          <a:spcPts val="0"/>
                        </a:spcAft>
                        <a:buNone/>
                      </a:pPr>
                      <a:r>
                        <a:rPr lang="en-US" sz="1400" kern="100">
                          <a:effectLst/>
                        </a:rPr>
                        <a:t>August 3</a:t>
                      </a:r>
                      <a:endParaRPr lang="en-US" sz="1000" kern="10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tc>
                  <a:txBody>
                    <a:bodyPr/>
                    <a:lstStyle/>
                    <a:p>
                      <a:pPr marL="285750" marR="0" indent="-285750">
                        <a:lnSpc>
                          <a:spcPct val="100000"/>
                        </a:lnSpc>
                        <a:spcAft>
                          <a:spcPts val="0"/>
                        </a:spcAft>
                        <a:buFont typeface="Arial" panose="020B0604020202020204" pitchFamily="34" charset="0"/>
                        <a:buChar char="•"/>
                      </a:pPr>
                      <a:r>
                        <a:rPr lang="en-US" sz="1400" kern="100" dirty="0">
                          <a:effectLst/>
                        </a:rPr>
                        <a:t>Close Subledgers For July</a:t>
                      </a:r>
                      <a:endParaRPr lang="en-US" sz="1000" kern="100" dirty="0">
                        <a:effectLst/>
                      </a:endParaRPr>
                    </a:p>
                    <a:p>
                      <a:pPr marL="285750" marR="0" indent="-285750">
                        <a:lnSpc>
                          <a:spcPct val="100000"/>
                        </a:lnSpc>
                        <a:spcAft>
                          <a:spcPts val="0"/>
                        </a:spcAft>
                        <a:buFont typeface="Arial" panose="020B0604020202020204" pitchFamily="34" charset="0"/>
                        <a:buChar char="•"/>
                      </a:pPr>
                      <a:r>
                        <a:rPr lang="en-US" sz="1400" kern="100" dirty="0">
                          <a:effectLst/>
                        </a:rPr>
                        <a:t>Finally Close POs That Won’t Be Invoiced</a:t>
                      </a:r>
                    </a:p>
                    <a:p>
                      <a:pPr marL="285750" marR="0" indent="-285750">
                        <a:lnSpc>
                          <a:spcPct val="100000"/>
                        </a:lnSpc>
                        <a:spcAft>
                          <a:spcPts val="0"/>
                        </a:spcAft>
                        <a:buFont typeface="Arial" panose="020B0604020202020204" pitchFamily="34" charset="0"/>
                        <a:buChar char="•"/>
                      </a:pPr>
                      <a:r>
                        <a:rPr lang="en-US" sz="1400" kern="100" dirty="0">
                          <a:effectLst/>
                        </a:rPr>
                        <a:t>Correct Invoices Incorrectly Keyed To Future Year PO Lines</a:t>
                      </a:r>
                      <a:endParaRPr lang="en-US" sz="1000" kern="1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67381" marR="67381" marT="0" marB="0" anchor="ctr"/>
                </a:tc>
                <a:extLst>
                  <a:ext uri="{0D108BD9-81ED-4DB2-BD59-A6C34878D82A}">
                    <a16:rowId xmlns:a16="http://schemas.microsoft.com/office/drawing/2014/main" val="544133833"/>
                  </a:ext>
                </a:extLst>
              </a:tr>
            </a:tbl>
          </a:graphicData>
        </a:graphic>
      </p:graphicFrame>
      <p:sp>
        <p:nvSpPr>
          <p:cNvPr id="3" name="Slide Number Placeholder 2">
            <a:extLst>
              <a:ext uri="{FF2B5EF4-FFF2-40B4-BE49-F238E27FC236}">
                <a16:creationId xmlns:a16="http://schemas.microsoft.com/office/drawing/2014/main" id="{C2505C75-8441-4273-F995-65628ADA0673}"/>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31</a:t>
            </a:fld>
            <a:endParaRPr lang="en-US"/>
          </a:p>
        </p:txBody>
      </p:sp>
    </p:spTree>
    <p:custDataLst>
      <p:tags r:id="rId1"/>
    </p:custDataLst>
    <p:extLst>
      <p:ext uri="{BB962C8B-B14F-4D97-AF65-F5344CB8AC3E}">
        <p14:creationId xmlns:p14="http://schemas.microsoft.com/office/powerpoint/2010/main" val="40772873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63D17-9331-0462-3B16-EFD8D854F7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366C33-E749-A019-BB34-B147A681AF22}"/>
              </a:ext>
            </a:extLst>
          </p:cNvPr>
          <p:cNvSpPr>
            <a:spLocks noGrp="1"/>
          </p:cNvSpPr>
          <p:nvPr>
            <p:ph type="title"/>
          </p:nvPr>
        </p:nvSpPr>
        <p:spPr/>
        <p:txBody>
          <a:bodyPr/>
          <a:lstStyle/>
          <a:p>
            <a:r>
              <a:rPr lang="en-US" dirty="0"/>
              <a:t>What’s Next?</a:t>
            </a:r>
          </a:p>
        </p:txBody>
      </p:sp>
      <p:sp>
        <p:nvSpPr>
          <p:cNvPr id="3" name="Text Placeholder 2">
            <a:extLst>
              <a:ext uri="{FF2B5EF4-FFF2-40B4-BE49-F238E27FC236}">
                <a16:creationId xmlns:a16="http://schemas.microsoft.com/office/drawing/2014/main" id="{9FA15207-3D99-29AB-B4D9-A7B05126BE2C}"/>
              </a:ext>
            </a:extLst>
          </p:cNvPr>
          <p:cNvSpPr>
            <a:spLocks noGrp="1"/>
          </p:cNvSpPr>
          <p:nvPr>
            <p:ph type="body" sz="quarter" idx="13"/>
          </p:nvPr>
        </p:nvSpPr>
        <p:spPr>
          <a:xfrm>
            <a:off x="415925" y="1431636"/>
            <a:ext cx="11661775" cy="4962814"/>
          </a:xfrm>
        </p:spPr>
        <p:txBody>
          <a:bodyPr/>
          <a:lstStyle/>
          <a:p>
            <a:pPr marL="457200" indent="-457200">
              <a:lnSpc>
                <a:spcPct val="100000"/>
              </a:lnSpc>
              <a:spcBef>
                <a:spcPts val="1200"/>
              </a:spcBef>
              <a:spcAft>
                <a:spcPts val="1200"/>
              </a:spcAft>
              <a:buFont typeface="Arial" panose="020B0604020202020204" pitchFamily="34" charset="0"/>
              <a:buChar char="•"/>
            </a:pPr>
            <a:r>
              <a:rPr lang="en-US" dirty="0">
                <a:solidFill>
                  <a:srgbClr val="111111"/>
                </a:solidFill>
              </a:rPr>
              <a:t>ACFR Planning Conferences – May through July</a:t>
            </a:r>
          </a:p>
          <a:p>
            <a:pPr marL="457200" indent="-457200">
              <a:lnSpc>
                <a:spcPct val="100000"/>
              </a:lnSpc>
              <a:spcBef>
                <a:spcPts val="1200"/>
              </a:spcBef>
              <a:spcAft>
                <a:spcPts val="1200"/>
              </a:spcAft>
              <a:buFont typeface="Arial" panose="020B0604020202020204" pitchFamily="34" charset="0"/>
              <a:buChar char="•"/>
            </a:pPr>
            <a:r>
              <a:rPr lang="en-US" dirty="0">
                <a:solidFill>
                  <a:srgbClr val="111111"/>
                </a:solidFill>
              </a:rPr>
              <a:t>NCFS Newsletter – July </a:t>
            </a:r>
          </a:p>
          <a:p>
            <a:pPr marL="457200" indent="-457200">
              <a:lnSpc>
                <a:spcPct val="100000"/>
              </a:lnSpc>
              <a:spcBef>
                <a:spcPts val="1200"/>
              </a:spcBef>
              <a:spcAft>
                <a:spcPts val="1200"/>
              </a:spcAft>
              <a:buFont typeface="Arial" panose="020B0604020202020204" pitchFamily="34" charset="0"/>
              <a:buChar char="•"/>
            </a:pPr>
            <a:r>
              <a:rPr lang="en-US" dirty="0">
                <a:solidFill>
                  <a:srgbClr val="111111"/>
                </a:solidFill>
              </a:rPr>
              <a:t>Next NCFS Insights Session – </a:t>
            </a:r>
            <a:r>
              <a:rPr lang="en-US" dirty="0">
                <a:solidFill>
                  <a:srgbClr val="111111"/>
                </a:solidFill>
                <a:hlinkClick r:id="rId3"/>
              </a:rPr>
              <a:t>Join on August 5th 1:00 pm - 2:00 pm</a:t>
            </a:r>
            <a:r>
              <a:rPr lang="en-US" dirty="0">
                <a:solidFill>
                  <a:srgbClr val="111111"/>
                </a:solidFill>
              </a:rPr>
              <a:t>.</a:t>
            </a:r>
          </a:p>
        </p:txBody>
      </p:sp>
      <p:sp>
        <p:nvSpPr>
          <p:cNvPr id="4" name="Slide Number Placeholder 3">
            <a:extLst>
              <a:ext uri="{FF2B5EF4-FFF2-40B4-BE49-F238E27FC236}">
                <a16:creationId xmlns:a16="http://schemas.microsoft.com/office/drawing/2014/main" id="{8CA76444-242E-1BEB-9829-9227F53A073B}"/>
              </a:ext>
              <a:ext uri="{C183D7F6-B498-43B3-948B-1728B52AA6E4}">
                <adec:decorative xmlns:adec="http://schemas.microsoft.com/office/drawing/2017/decorative" val="1"/>
              </a:ext>
            </a:extLst>
          </p:cNvPr>
          <p:cNvSpPr>
            <a:spLocks noGrp="1"/>
          </p:cNvSpPr>
          <p:nvPr>
            <p:ph type="sldNum" sz="quarter" idx="14"/>
          </p:nvPr>
        </p:nvSpPr>
        <p:spPr/>
        <p:txBody>
          <a:bodyPr/>
          <a:lstStyle/>
          <a:p>
            <a:fld id="{3E93FFCE-3932-4DE9-B639-79A716969F42}" type="slidenum">
              <a:rPr lang="en-US" smtClean="0"/>
              <a:pPr/>
              <a:t>32</a:t>
            </a:fld>
            <a:endParaRPr lang="en-US"/>
          </a:p>
        </p:txBody>
      </p:sp>
    </p:spTree>
    <p:custDataLst>
      <p:tags r:id="rId1"/>
    </p:custDataLst>
    <p:extLst>
      <p:ext uri="{BB962C8B-B14F-4D97-AF65-F5344CB8AC3E}">
        <p14:creationId xmlns:p14="http://schemas.microsoft.com/office/powerpoint/2010/main" val="41131942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84CD6-987F-3D01-4496-DB76A7BA7D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534984-5DCC-D77E-A4D7-38ABA44A9E69}"/>
              </a:ext>
            </a:extLst>
          </p:cNvPr>
          <p:cNvSpPr>
            <a:spLocks noGrp="1"/>
          </p:cNvSpPr>
          <p:nvPr>
            <p:ph type="title"/>
          </p:nvPr>
        </p:nvSpPr>
        <p:spPr/>
        <p:txBody>
          <a:bodyPr>
            <a:normAutofit/>
          </a:bodyPr>
          <a:lstStyle/>
          <a:p>
            <a:r>
              <a:rPr lang="en-US" dirty="0"/>
              <a:t>Reference Links</a:t>
            </a:r>
            <a:endParaRPr lang="en-US" sz="2800" dirty="0"/>
          </a:p>
        </p:txBody>
      </p:sp>
      <p:sp>
        <p:nvSpPr>
          <p:cNvPr id="7" name="TextBox 6">
            <a:extLst>
              <a:ext uri="{FF2B5EF4-FFF2-40B4-BE49-F238E27FC236}">
                <a16:creationId xmlns:a16="http://schemas.microsoft.com/office/drawing/2014/main" id="{336EB945-CD62-7F91-26AC-0E77B38F98F8}"/>
              </a:ext>
            </a:extLst>
          </p:cNvPr>
          <p:cNvSpPr txBox="1"/>
          <p:nvPr/>
        </p:nvSpPr>
        <p:spPr>
          <a:xfrm>
            <a:off x="499133" y="1086864"/>
            <a:ext cx="11351491" cy="62170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hlinkClick r:id="rId3"/>
              </a:rPr>
              <a:t>2026 Communications Archives</a:t>
            </a:r>
            <a:r>
              <a:rPr lang="en-US" dirty="0"/>
              <a:t> (Insights, Month End, and Fixed Asset Info)</a:t>
            </a:r>
            <a:endParaRPr lang="en-US" dirty="0">
              <a:hlinkClick r:id="rId4"/>
            </a:endParaRPr>
          </a:p>
          <a:p>
            <a:r>
              <a:rPr lang="en-US" dirty="0">
                <a:hlinkClick r:id="rId4"/>
              </a:rPr>
              <a:t>Agency Year-End Info</a:t>
            </a:r>
            <a:r>
              <a:rPr lang="en-US" dirty="0"/>
              <a:t> (User Checklist, AP Accrual Sessions)</a:t>
            </a:r>
          </a:p>
          <a:p>
            <a:r>
              <a:rPr lang="en-US" dirty="0">
                <a:hlinkClick r:id="rId5"/>
              </a:rPr>
              <a:t>GEN-16 Update Print Engine in the Financial Reporting Studio (FRS)</a:t>
            </a:r>
            <a:endParaRPr lang="en-US" dirty="0">
              <a:hlinkClick r:id="rId6"/>
            </a:endParaRPr>
          </a:p>
          <a:p>
            <a:r>
              <a:rPr lang="en-US" u="sng" dirty="0">
                <a:hlinkClick r:id="rId6"/>
              </a:rPr>
              <a:t>NCFS Change Request Intake Form</a:t>
            </a:r>
            <a:endParaRPr lang="en-US" u="sng" dirty="0"/>
          </a:p>
          <a:p>
            <a:pPr>
              <a:buClr>
                <a:schemeClr val="tx1"/>
              </a:buClr>
            </a:pPr>
            <a:r>
              <a:rPr lang="en-US" u="sng" dirty="0">
                <a:solidFill>
                  <a:srgbClr val="0070C0"/>
                </a:solidFill>
                <a:hlinkClick r:id="rId7"/>
              </a:rPr>
              <a:t>NCFS IC Contacts</a:t>
            </a:r>
            <a:r>
              <a:rPr lang="en-US" u="sng" dirty="0">
                <a:solidFill>
                  <a:srgbClr val="000000"/>
                </a:solidFill>
              </a:rPr>
              <a:t> </a:t>
            </a:r>
            <a:r>
              <a:rPr lang="en-US" dirty="0">
                <a:solidFill>
                  <a:srgbClr val="000000"/>
                </a:solidFill>
              </a:rPr>
              <a:t>– </a:t>
            </a:r>
            <a:r>
              <a:rPr lang="en-US" b="1" dirty="0">
                <a:solidFill>
                  <a:srgbClr val="000000"/>
                </a:solidFill>
              </a:rPr>
              <a:t>Check your Agency/University/Interface Group and update if needed.</a:t>
            </a:r>
          </a:p>
          <a:p>
            <a:pPr>
              <a:buClr>
                <a:schemeClr val="tx1"/>
              </a:buClr>
            </a:pPr>
            <a:r>
              <a:rPr lang="en-US" u="sng" dirty="0">
                <a:solidFill>
                  <a:srgbClr val="0070C0"/>
                </a:solidFill>
                <a:hlinkClick r:id="rId8"/>
              </a:rPr>
              <a:t>NCFS Functional Calendars</a:t>
            </a:r>
            <a:endParaRPr lang="en-US" u="sng" dirty="0">
              <a:solidFill>
                <a:srgbClr val="0070C0"/>
              </a:solidFill>
            </a:endParaRPr>
          </a:p>
          <a:p>
            <a:pPr>
              <a:buClr>
                <a:schemeClr val="tx1"/>
              </a:buClr>
            </a:pPr>
            <a:r>
              <a:rPr lang="en-US" u="sng" dirty="0">
                <a:solidFill>
                  <a:srgbClr val="0070C0"/>
                </a:solidFill>
                <a:hlinkClick r:id="rId9">
                  <a:extLst>
                    <a:ext uri="{A12FA001-AC4F-418D-AE19-62706E023703}">
                      <ahyp:hlinkClr xmlns:ahyp="http://schemas.microsoft.com/office/drawing/2018/hyperlinkcolor" val="tx"/>
                    </a:ext>
                  </a:extLst>
                </a:hlinkClick>
              </a:rPr>
              <a:t>NCFS Gen-11 Reference Links</a:t>
            </a:r>
            <a:endParaRPr lang="en-US" dirty="0">
              <a:solidFill>
                <a:srgbClr val="0070C0"/>
              </a:solidFill>
            </a:endParaRPr>
          </a:p>
          <a:p>
            <a:pPr>
              <a:buClr>
                <a:schemeClr val="tx1"/>
              </a:buClr>
            </a:pPr>
            <a:r>
              <a:rPr lang="en-US" u="sng" dirty="0">
                <a:solidFill>
                  <a:srgbClr val="0070C0"/>
                </a:solidFill>
                <a:hlinkClick r:id="rId10">
                  <a:extLst>
                    <a:ext uri="{A12FA001-AC4F-418D-AE19-62706E023703}">
                      <ahyp:hlinkClr xmlns:ahyp="http://schemas.microsoft.com/office/drawing/2018/hyperlinkcolor" val="tx"/>
                    </a:ext>
                  </a:extLst>
                </a:hlinkClick>
              </a:rPr>
              <a:t>NCFS Help Documents</a:t>
            </a:r>
            <a:endParaRPr lang="en-US" dirty="0">
              <a:hlinkClick r:id="rId11"/>
            </a:endParaRPr>
          </a:p>
          <a:p>
            <a:r>
              <a:rPr lang="en-US" dirty="0">
                <a:hlinkClick r:id="rId11"/>
              </a:rPr>
              <a:t>NCFS Pre-Built Reports</a:t>
            </a:r>
            <a:endParaRPr lang="en-US" dirty="0"/>
          </a:p>
          <a:p>
            <a:r>
              <a:rPr lang="en-US" u="sng" dirty="0">
                <a:hlinkClick r:id="rId12"/>
              </a:rPr>
              <a:t>NCFS Production (Oracle Cloud)</a:t>
            </a:r>
            <a:endParaRPr lang="en-US" dirty="0"/>
          </a:p>
          <a:p>
            <a:r>
              <a:rPr lang="en-US" u="sng" dirty="0">
                <a:solidFill>
                  <a:srgbClr val="0070C0"/>
                </a:solidFill>
              </a:rPr>
              <a:t>NCFS Resources</a:t>
            </a:r>
          </a:p>
          <a:p>
            <a:r>
              <a:rPr lang="en-US" u="sng" dirty="0">
                <a:solidFill>
                  <a:srgbClr val="0070C0"/>
                </a:solidFill>
                <a:hlinkClick r:id="rId13"/>
              </a:rPr>
              <a:t>NCFS Security Administrators</a:t>
            </a:r>
            <a:endParaRPr lang="en-US" u="sng" dirty="0">
              <a:solidFill>
                <a:srgbClr val="0070C0"/>
              </a:solidFill>
            </a:endParaRPr>
          </a:p>
          <a:p>
            <a:pPr>
              <a:buClr>
                <a:schemeClr val="tx1"/>
              </a:buClr>
            </a:pPr>
            <a:r>
              <a:rPr lang="en-US" u="sng" dirty="0">
                <a:solidFill>
                  <a:srgbClr val="0070C0"/>
                </a:solidFill>
                <a:hlinkClick r:id="rId14"/>
              </a:rPr>
              <a:t>NCFS Security Roles</a:t>
            </a:r>
            <a:endParaRPr lang="en-US" u="sng" dirty="0">
              <a:solidFill>
                <a:srgbClr val="0070C0"/>
              </a:solidFill>
            </a:endParaRPr>
          </a:p>
          <a:p>
            <a:pPr>
              <a:buClr>
                <a:schemeClr val="tx1"/>
              </a:buClr>
            </a:pPr>
            <a:r>
              <a:rPr lang="en-US" u="sng" dirty="0">
                <a:solidFill>
                  <a:srgbClr val="0070C0"/>
                </a:solidFill>
                <a:hlinkClick r:id="rId15">
                  <a:extLst>
                    <a:ext uri="{A12FA001-AC4F-418D-AE19-62706E023703}">
                      <ahyp:hlinkClr xmlns:ahyp="http://schemas.microsoft.com/office/drawing/2018/hyperlinkcolor" val="tx"/>
                    </a:ext>
                  </a:extLst>
                </a:hlinkClick>
              </a:rPr>
              <a:t>NCFS System Training</a:t>
            </a:r>
            <a:endParaRPr lang="en-US" u="sng" dirty="0">
              <a:solidFill>
                <a:srgbClr val="0070C0"/>
              </a:solidFill>
            </a:endParaRPr>
          </a:p>
          <a:p>
            <a:pPr>
              <a:buClr>
                <a:schemeClr val="tx1"/>
              </a:buClr>
            </a:pPr>
            <a:r>
              <a:rPr lang="en-US" dirty="0">
                <a:hlinkClick r:id="rId16"/>
              </a:rPr>
              <a:t>NCFS Year-End Resources</a:t>
            </a:r>
            <a:endParaRPr lang="en-US" dirty="0"/>
          </a:p>
          <a:p>
            <a:r>
              <a:rPr lang="en-US" dirty="0">
                <a:hlinkClick r:id="rId17"/>
              </a:rPr>
              <a:t>OTBI Quick Reference Guides</a:t>
            </a:r>
            <a:endParaRPr lang="en-US" dirty="0"/>
          </a:p>
          <a:p>
            <a:r>
              <a:rPr lang="en-US" u="sng" dirty="0">
                <a:hlinkClick r:id="rId18"/>
              </a:rPr>
              <a:t>Reversion Allotment Entries Job Aid</a:t>
            </a:r>
            <a:endParaRPr lang="en-US" dirty="0"/>
          </a:p>
          <a:p>
            <a:r>
              <a:rPr lang="en-US" dirty="0">
                <a:hlinkClick r:id="rId19"/>
              </a:rPr>
              <a:t>Smart View Information </a:t>
            </a:r>
            <a:r>
              <a:rPr lang="en-US" dirty="0"/>
              <a:t> (QRGs, Presentations, and Recordings)</a:t>
            </a:r>
          </a:p>
          <a:p>
            <a:r>
              <a:rPr lang="en-US" u="sng" dirty="0">
                <a:hlinkClick r:id="rId20"/>
              </a:rPr>
              <a:t>Statewide Policy Directory - Capital Assets</a:t>
            </a:r>
            <a:endParaRPr lang="en-US" dirty="0"/>
          </a:p>
          <a:p>
            <a:endParaRPr lang="en-US" sz="2000" dirty="0"/>
          </a:p>
          <a:p>
            <a:pPr>
              <a:buClr>
                <a:schemeClr val="tx1"/>
              </a:buClr>
            </a:pPr>
            <a:endParaRPr lang="en-US" u="sng" dirty="0">
              <a:solidFill>
                <a:srgbClr val="0070C0"/>
              </a:solidFill>
            </a:endParaRPr>
          </a:p>
          <a:p>
            <a:pPr marL="171450" lvl="1"/>
            <a:endParaRPr lang="en-US" u="sng" dirty="0"/>
          </a:p>
        </p:txBody>
      </p:sp>
      <p:sp>
        <p:nvSpPr>
          <p:cNvPr id="3" name="Slide Number Placeholder 2">
            <a:extLst>
              <a:ext uri="{FF2B5EF4-FFF2-40B4-BE49-F238E27FC236}">
                <a16:creationId xmlns:a16="http://schemas.microsoft.com/office/drawing/2014/main" id="{861EE04A-DB49-3B65-E425-457E4AAFB35F}"/>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33</a:t>
            </a:fld>
            <a:endParaRPr lang="en-US"/>
          </a:p>
        </p:txBody>
      </p:sp>
    </p:spTree>
    <p:custDataLst>
      <p:tags r:id="rId1"/>
    </p:custDataLst>
    <p:extLst>
      <p:ext uri="{BB962C8B-B14F-4D97-AF65-F5344CB8AC3E}">
        <p14:creationId xmlns:p14="http://schemas.microsoft.com/office/powerpoint/2010/main" val="13367187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86C1B6D-56FF-0943-C72E-B1FEBEBF6387}"/>
              </a:ext>
            </a:extLst>
          </p:cNvPr>
          <p:cNvSpPr>
            <a:spLocks noGrp="1"/>
          </p:cNvSpPr>
          <p:nvPr>
            <p:ph type="title"/>
          </p:nvPr>
        </p:nvSpPr>
        <p:spPr>
          <a:xfrm>
            <a:off x="0" y="-1398715"/>
            <a:ext cx="10515600" cy="1325563"/>
          </a:xfrm>
        </p:spPr>
        <p:txBody>
          <a:bodyPr vert="horz" lIns="91440" tIns="45720" rIns="91440" bIns="45720" rtlCol="0" anchor="b">
            <a:normAutofit/>
          </a:bodyPr>
          <a:lstStyle/>
          <a:p>
            <a:r>
              <a:rPr lang="en-US"/>
              <a:t>Thank you</a:t>
            </a:r>
          </a:p>
        </p:txBody>
      </p:sp>
      <p:sp>
        <p:nvSpPr>
          <p:cNvPr id="2" name="Content Placeholder 1">
            <a:extLst>
              <a:ext uri="{FF2B5EF4-FFF2-40B4-BE49-F238E27FC236}">
                <a16:creationId xmlns:a16="http://schemas.microsoft.com/office/drawing/2014/main" id="{838CDCE0-1EC8-B6AD-0039-0709F9FFB5CE}"/>
              </a:ext>
            </a:extLst>
          </p:cNvPr>
          <p:cNvSpPr>
            <a:spLocks noGrp="1"/>
          </p:cNvSpPr>
          <p:nvPr>
            <p:ph sz="quarter" idx="13"/>
          </p:nvPr>
        </p:nvSpPr>
        <p:spPr/>
        <p:txBody>
          <a:bodyPr anchor="ctr"/>
          <a:lstStyle/>
          <a:p>
            <a:pPr algn="ctr"/>
            <a:r>
              <a:rPr kumimoji="0" lang="en-US" sz="3600" b="1" i="0" u="none" strike="noStrike" kern="1200" cap="none" spc="0" normalizeH="0" baseline="0" noProof="0" dirty="0">
                <a:ln>
                  <a:noFill/>
                </a:ln>
                <a:solidFill>
                  <a:srgbClr val="161748">
                    <a:lumMod val="95000"/>
                    <a:lumOff val="5000"/>
                  </a:srgbClr>
                </a:solidFill>
                <a:effectLst/>
                <a:uLnTx/>
                <a:uFillTx/>
                <a:latin typeface="Aptos Display" panose="02110004020202020204"/>
                <a:ea typeface="+mj-ea"/>
                <a:cs typeface="+mj-cs"/>
              </a:rPr>
              <a:t>Thank you!</a:t>
            </a:r>
            <a:br>
              <a:rPr kumimoji="0" lang="en-US" sz="2800" b="1" i="0" u="none" strike="noStrike" kern="1200" cap="none" spc="0" normalizeH="0" baseline="0" noProof="0" dirty="0">
                <a:ln>
                  <a:noFill/>
                </a:ln>
                <a:solidFill>
                  <a:srgbClr val="161748">
                    <a:lumMod val="95000"/>
                    <a:lumOff val="5000"/>
                  </a:srgbClr>
                </a:solidFill>
                <a:effectLst/>
                <a:uLnTx/>
                <a:uFillTx/>
                <a:latin typeface="Aptos Display" panose="02110004020202020204"/>
                <a:ea typeface="+mj-ea"/>
                <a:cs typeface="+mj-cs"/>
              </a:rPr>
            </a:br>
            <a:br>
              <a:rPr kumimoji="0" lang="en-US" sz="2800" b="1" i="0" u="none" strike="noStrike" kern="1200" cap="none" spc="0" normalizeH="0" baseline="0" noProof="0" dirty="0">
                <a:ln>
                  <a:noFill/>
                </a:ln>
                <a:solidFill>
                  <a:srgbClr val="161748">
                    <a:lumMod val="95000"/>
                    <a:lumOff val="5000"/>
                  </a:srgbClr>
                </a:solidFill>
                <a:effectLst/>
                <a:uLnTx/>
                <a:uFillTx/>
                <a:latin typeface="Aptos Display" panose="02110004020202020204"/>
                <a:ea typeface="+mj-ea"/>
                <a:cs typeface="+mj-cs"/>
              </a:rPr>
            </a:br>
            <a:r>
              <a:rPr kumimoji="0" lang="en-US" sz="2800" b="1" i="0" u="none" strike="noStrike" kern="1200" cap="none" spc="0" normalizeH="0" baseline="0" noProof="0" dirty="0">
                <a:ln>
                  <a:noFill/>
                </a:ln>
                <a:solidFill>
                  <a:srgbClr val="161748">
                    <a:lumMod val="95000"/>
                    <a:lumOff val="5000"/>
                  </a:srgbClr>
                </a:solidFill>
                <a:effectLst/>
                <a:uLnTx/>
                <a:uFillTx/>
                <a:latin typeface="Aptos Display" panose="02110004020202020204"/>
                <a:ea typeface="+mj-ea"/>
                <a:cs typeface="+mj-cs"/>
              </a:rPr>
              <a:t>For questions or assistance, contact </a:t>
            </a:r>
            <a:r>
              <a:rPr kumimoji="0" lang="en-US" sz="2800" b="1" i="0" u="none" strike="noStrike" kern="1200" cap="none" spc="0" normalizeH="0" baseline="0" noProof="0" dirty="0">
                <a:ln>
                  <a:noFill/>
                </a:ln>
                <a:solidFill>
                  <a:srgbClr val="161748">
                    <a:lumMod val="95000"/>
                    <a:lumOff val="5000"/>
                  </a:srgbClr>
                </a:solidFill>
                <a:effectLst/>
                <a:uLnTx/>
                <a:uFillTx/>
                <a:latin typeface="Aptos Display" panose="02110004020202020204"/>
                <a:ea typeface="+mj-ea"/>
                <a:cs typeface="+mj-cs"/>
                <a:hlinkClick r:id="rId3"/>
              </a:rPr>
              <a:t>ncfs@ncosc.go</a:t>
            </a:r>
            <a:r>
              <a:rPr lang="en-US" b="1" dirty="0">
                <a:solidFill>
                  <a:srgbClr val="161748">
                    <a:lumMod val="95000"/>
                    <a:lumOff val="5000"/>
                  </a:srgbClr>
                </a:solidFill>
                <a:latin typeface="Aptos Display" panose="02110004020202020204"/>
                <a:ea typeface="+mj-ea"/>
                <a:cs typeface="+mj-cs"/>
                <a:hlinkClick r:id="rId3"/>
              </a:rPr>
              <a:t>v</a:t>
            </a:r>
            <a:r>
              <a:rPr lang="en-US" b="1" dirty="0">
                <a:solidFill>
                  <a:srgbClr val="161748">
                    <a:lumMod val="95000"/>
                    <a:lumOff val="5000"/>
                  </a:srgbClr>
                </a:solidFill>
                <a:latin typeface="Aptos Display" panose="02110004020202020204"/>
                <a:ea typeface="+mj-ea"/>
                <a:cs typeface="+mj-cs"/>
              </a:rPr>
              <a:t>.</a:t>
            </a:r>
          </a:p>
        </p:txBody>
      </p:sp>
      <p:cxnSp>
        <p:nvCxnSpPr>
          <p:cNvPr id="3" name="Straight Connector 2">
            <a:extLst>
              <a:ext uri="{FF2B5EF4-FFF2-40B4-BE49-F238E27FC236}">
                <a16:creationId xmlns:a16="http://schemas.microsoft.com/office/drawing/2014/main" id="{195ECB1F-AEC4-86EF-9088-D560246A97B3}"/>
              </a:ext>
              <a:ext uri="{C183D7F6-B498-43B3-948B-1728B52AA6E4}">
                <adec:decorative xmlns:adec="http://schemas.microsoft.com/office/drawing/2017/decorative" val="1"/>
              </a:ext>
            </a:extLst>
          </p:cNvPr>
          <p:cNvCxnSpPr>
            <a:cxnSpLocks/>
          </p:cNvCxnSpPr>
          <p:nvPr/>
        </p:nvCxnSpPr>
        <p:spPr>
          <a:xfrm>
            <a:off x="3352800" y="3258836"/>
            <a:ext cx="54864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8" name="Slide Number Placeholder 7">
            <a:extLst>
              <a:ext uri="{FF2B5EF4-FFF2-40B4-BE49-F238E27FC236}">
                <a16:creationId xmlns:a16="http://schemas.microsoft.com/office/drawing/2014/main" id="{9845E214-D5E4-0F8B-B707-F345566701D8}"/>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34</a:t>
            </a:fld>
            <a:endParaRPr lang="en-US"/>
          </a:p>
        </p:txBody>
      </p:sp>
    </p:spTree>
    <p:custDataLst>
      <p:tags r:id="rId1"/>
    </p:custDataLst>
    <p:extLst>
      <p:ext uri="{BB962C8B-B14F-4D97-AF65-F5344CB8AC3E}">
        <p14:creationId xmlns:p14="http://schemas.microsoft.com/office/powerpoint/2010/main" val="4262444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0E8F5-9EA2-35F7-5918-7F61CC10995B}"/>
              </a:ext>
            </a:extLst>
          </p:cNvPr>
          <p:cNvSpPr>
            <a:spLocks noGrp="1"/>
          </p:cNvSpPr>
          <p:nvPr>
            <p:ph type="title"/>
          </p:nvPr>
        </p:nvSpPr>
        <p:spPr/>
        <p:txBody>
          <a:bodyPr>
            <a:normAutofit/>
          </a:bodyPr>
          <a:lstStyle/>
          <a:p>
            <a:r>
              <a:rPr lang="en-US" dirty="0"/>
              <a:t>Presenters</a:t>
            </a:r>
            <a:endParaRPr lang="en-US" sz="4000" dirty="0"/>
          </a:p>
        </p:txBody>
      </p:sp>
      <p:grpSp>
        <p:nvGrpSpPr>
          <p:cNvPr id="40" name="Group 39" descr="List presenter name and job title.">
            <a:extLst>
              <a:ext uri="{FF2B5EF4-FFF2-40B4-BE49-F238E27FC236}">
                <a16:creationId xmlns:a16="http://schemas.microsoft.com/office/drawing/2014/main" id="{FB4F50B0-A890-72EC-DADD-E36C08A2C71E}"/>
              </a:ext>
            </a:extLst>
          </p:cNvPr>
          <p:cNvGrpSpPr/>
          <p:nvPr/>
        </p:nvGrpSpPr>
        <p:grpSpPr>
          <a:xfrm>
            <a:off x="990604" y="1367617"/>
            <a:ext cx="4623027" cy="1307592"/>
            <a:chOff x="990604" y="1367617"/>
            <a:chExt cx="4623027" cy="1307592"/>
          </a:xfrm>
        </p:grpSpPr>
        <p:sp>
          <p:nvSpPr>
            <p:cNvPr id="3" name="Rectangle 2">
              <a:extLst>
                <a:ext uri="{FF2B5EF4-FFF2-40B4-BE49-F238E27FC236}">
                  <a16:creationId xmlns:a16="http://schemas.microsoft.com/office/drawing/2014/main" id="{2A4B3133-CE19-52E4-46F3-59D4629D2D93}"/>
                </a:ext>
              </a:extLst>
            </p:cNvPr>
            <p:cNvSpPr/>
            <p:nvPr/>
          </p:nvSpPr>
          <p:spPr>
            <a:xfrm>
              <a:off x="990604" y="1367617"/>
              <a:ext cx="822960" cy="130759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E876D25A-CD07-6B1B-BFEC-38BB776DC7E2}"/>
                </a:ext>
              </a:extLst>
            </p:cNvPr>
            <p:cNvSpPr/>
            <p:nvPr/>
          </p:nvSpPr>
          <p:spPr>
            <a:xfrm>
              <a:off x="1041631" y="1380900"/>
              <a:ext cx="4572000" cy="1280160"/>
            </a:xfrm>
            <a:prstGeom prst="roundRect">
              <a:avLst>
                <a:gd name="adj" fmla="val 50000"/>
              </a:avLst>
            </a:prstGeom>
            <a:solidFill>
              <a:sysClr val="window" lastClr="FFFFFF"/>
            </a:solidFill>
            <a:ln w="28575"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7BA11C6E-3356-FA37-F4F3-A5999DE97E0F}"/>
                </a:ext>
              </a:extLst>
            </p:cNvPr>
            <p:cNvSpPr txBox="1"/>
            <p:nvPr/>
          </p:nvSpPr>
          <p:spPr>
            <a:xfrm>
              <a:off x="2357752" y="1652126"/>
              <a:ext cx="2650355" cy="720775"/>
            </a:xfrm>
            <a:prstGeom prst="rect">
              <a:avLst/>
            </a:prstGeom>
            <a:noFill/>
          </p:spPr>
          <p:txBody>
            <a:bodyPr wrap="square" lIns="91440" tIns="45720" rIns="91440" bIns="45720" rtlCol="0" anchor="t">
              <a:spAutoFit/>
            </a:bodyPr>
            <a:lstStyle/>
            <a:p>
              <a:pPr marR="0" lvl="0" fontAlgn="auto">
                <a:lnSpc>
                  <a:spcPct val="90000"/>
                </a:lnSpc>
                <a:spcBef>
                  <a:spcPts val="1000"/>
                </a:spcBef>
                <a:spcAft>
                  <a:spcPts val="0"/>
                </a:spcAft>
                <a:buClrTx/>
                <a:buSzTx/>
                <a:tabLst/>
                <a:defRPr/>
              </a:pPr>
              <a:r>
                <a:rPr lang="en-US"/>
                <a:t>Darlene Langston</a:t>
              </a:r>
            </a:p>
            <a:p>
              <a:pPr marR="0" lvl="0" fontAlgn="auto">
                <a:lnSpc>
                  <a:spcPct val="90000"/>
                </a:lnSpc>
                <a:spcBef>
                  <a:spcPts val="1000"/>
                </a:spcBef>
                <a:spcAft>
                  <a:spcPts val="0"/>
                </a:spcAft>
                <a:buClrTx/>
                <a:buSzTx/>
                <a:tabLst/>
                <a:defRPr/>
              </a:pPr>
              <a:r>
                <a:rPr lang="en-US"/>
                <a:t>Finance Manager</a:t>
              </a:r>
            </a:p>
          </p:txBody>
        </p:sp>
      </p:grpSp>
      <p:grpSp>
        <p:nvGrpSpPr>
          <p:cNvPr id="42" name="Group 41" descr="List presenter name and job title.">
            <a:extLst>
              <a:ext uri="{FF2B5EF4-FFF2-40B4-BE49-F238E27FC236}">
                <a16:creationId xmlns:a16="http://schemas.microsoft.com/office/drawing/2014/main" id="{75998631-1D01-50D2-85D1-8DB456572B24}"/>
              </a:ext>
            </a:extLst>
          </p:cNvPr>
          <p:cNvGrpSpPr/>
          <p:nvPr/>
        </p:nvGrpSpPr>
        <p:grpSpPr>
          <a:xfrm>
            <a:off x="6578369" y="1367617"/>
            <a:ext cx="4751047" cy="1307592"/>
            <a:chOff x="990604" y="1367617"/>
            <a:chExt cx="4751047" cy="1307592"/>
          </a:xfrm>
        </p:grpSpPr>
        <p:sp>
          <p:nvSpPr>
            <p:cNvPr id="43" name="Rectangle 42">
              <a:extLst>
                <a:ext uri="{FF2B5EF4-FFF2-40B4-BE49-F238E27FC236}">
                  <a16:creationId xmlns:a16="http://schemas.microsoft.com/office/drawing/2014/main" id="{D7A06E61-3668-69A7-371A-DAD903FFCDA8}"/>
                </a:ext>
              </a:extLst>
            </p:cNvPr>
            <p:cNvSpPr/>
            <p:nvPr/>
          </p:nvSpPr>
          <p:spPr>
            <a:xfrm>
              <a:off x="990604" y="1367617"/>
              <a:ext cx="822960" cy="130759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Rounded Corners 43">
              <a:extLst>
                <a:ext uri="{FF2B5EF4-FFF2-40B4-BE49-F238E27FC236}">
                  <a16:creationId xmlns:a16="http://schemas.microsoft.com/office/drawing/2014/main" id="{E7FBA932-0774-F840-B14E-BC5496BD58B8}"/>
                </a:ext>
              </a:extLst>
            </p:cNvPr>
            <p:cNvSpPr/>
            <p:nvPr/>
          </p:nvSpPr>
          <p:spPr>
            <a:xfrm>
              <a:off x="1041631" y="1380900"/>
              <a:ext cx="4572000" cy="1280160"/>
            </a:xfrm>
            <a:prstGeom prst="roundRect">
              <a:avLst>
                <a:gd name="adj" fmla="val 50000"/>
              </a:avLst>
            </a:prstGeom>
            <a:solidFill>
              <a:sysClr val="window" lastClr="FFFFFF"/>
            </a:solidFill>
            <a:ln w="28575"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45" name="TextBox 44">
              <a:extLst>
                <a:ext uri="{FF2B5EF4-FFF2-40B4-BE49-F238E27FC236}">
                  <a16:creationId xmlns:a16="http://schemas.microsoft.com/office/drawing/2014/main" id="{D1B1F1DA-D87A-D465-D61F-40C60567ADA1}"/>
                </a:ext>
              </a:extLst>
            </p:cNvPr>
            <p:cNvSpPr txBox="1"/>
            <p:nvPr/>
          </p:nvSpPr>
          <p:spPr>
            <a:xfrm>
              <a:off x="2357752" y="1551542"/>
              <a:ext cx="3383899" cy="970074"/>
            </a:xfrm>
            <a:prstGeom prst="rect">
              <a:avLst/>
            </a:prstGeom>
            <a:noFill/>
          </p:spPr>
          <p:txBody>
            <a:bodyPr wrap="square" lIns="91440" tIns="45720" rIns="91440" bIns="45720" rtlCol="0" anchor="t">
              <a:spAutoFit/>
            </a:bodyPr>
            <a:lstStyle/>
            <a:p>
              <a:pPr indent="0">
                <a:lnSpc>
                  <a:spcPct val="90000"/>
                </a:lnSpc>
                <a:spcBef>
                  <a:spcPts val="1000"/>
                </a:spcBef>
                <a:buFontTx/>
                <a:buNone/>
                <a:defRPr/>
              </a:pPr>
              <a:r>
                <a:rPr lang="en-US"/>
                <a:t>Jessica Mapes</a:t>
              </a:r>
            </a:p>
            <a:p>
              <a:pPr indent="0">
                <a:lnSpc>
                  <a:spcPct val="90000"/>
                </a:lnSpc>
                <a:spcBef>
                  <a:spcPts val="1000"/>
                </a:spcBef>
                <a:buFontTx/>
                <a:buNone/>
                <a:defRPr/>
              </a:pPr>
              <a:r>
                <a:rPr lang="en-US"/>
                <a:t>Statewide Accounting &amp; Financial Reporting Manager</a:t>
              </a:r>
            </a:p>
          </p:txBody>
        </p:sp>
      </p:grpSp>
      <p:grpSp>
        <p:nvGrpSpPr>
          <p:cNvPr id="62" name="Group 61" descr="List presenter name and job title.">
            <a:extLst>
              <a:ext uri="{FF2B5EF4-FFF2-40B4-BE49-F238E27FC236}">
                <a16:creationId xmlns:a16="http://schemas.microsoft.com/office/drawing/2014/main" id="{C882D86A-B125-4141-509C-337E776C15E7}"/>
              </a:ext>
            </a:extLst>
          </p:cNvPr>
          <p:cNvGrpSpPr/>
          <p:nvPr/>
        </p:nvGrpSpPr>
        <p:grpSpPr>
          <a:xfrm>
            <a:off x="990604" y="2965022"/>
            <a:ext cx="4635102" cy="1307592"/>
            <a:chOff x="990604" y="2965022"/>
            <a:chExt cx="4635102" cy="1307592"/>
          </a:xfrm>
        </p:grpSpPr>
        <p:sp>
          <p:nvSpPr>
            <p:cNvPr id="47" name="Rectangle 46">
              <a:extLst>
                <a:ext uri="{FF2B5EF4-FFF2-40B4-BE49-F238E27FC236}">
                  <a16:creationId xmlns:a16="http://schemas.microsoft.com/office/drawing/2014/main" id="{A6A7A923-8813-10FF-A9FC-828F8234FA9D}"/>
                </a:ext>
              </a:extLst>
            </p:cNvPr>
            <p:cNvSpPr/>
            <p:nvPr/>
          </p:nvSpPr>
          <p:spPr>
            <a:xfrm>
              <a:off x="990604" y="2965022"/>
              <a:ext cx="822960" cy="130759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Rounded Corners 47">
              <a:extLst>
                <a:ext uri="{FF2B5EF4-FFF2-40B4-BE49-F238E27FC236}">
                  <a16:creationId xmlns:a16="http://schemas.microsoft.com/office/drawing/2014/main" id="{D663D9DB-6BF0-7064-888F-72A819013C37}"/>
                </a:ext>
              </a:extLst>
            </p:cNvPr>
            <p:cNvSpPr/>
            <p:nvPr/>
          </p:nvSpPr>
          <p:spPr>
            <a:xfrm>
              <a:off x="1053706" y="2969011"/>
              <a:ext cx="4572000" cy="1280160"/>
            </a:xfrm>
            <a:prstGeom prst="roundRect">
              <a:avLst>
                <a:gd name="adj" fmla="val 50000"/>
              </a:avLst>
            </a:prstGeom>
            <a:solidFill>
              <a:sysClr val="window" lastClr="FFFFFF"/>
            </a:solidFill>
            <a:ln w="28575"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49" name="TextBox 48">
              <a:extLst>
                <a:ext uri="{FF2B5EF4-FFF2-40B4-BE49-F238E27FC236}">
                  <a16:creationId xmlns:a16="http://schemas.microsoft.com/office/drawing/2014/main" id="{C541CD6D-7979-0500-9F6D-473344FC40D5}"/>
                </a:ext>
              </a:extLst>
            </p:cNvPr>
            <p:cNvSpPr txBox="1"/>
            <p:nvPr/>
          </p:nvSpPr>
          <p:spPr>
            <a:xfrm>
              <a:off x="2357752" y="3249531"/>
              <a:ext cx="2650355" cy="970074"/>
            </a:xfrm>
            <a:prstGeom prst="rect">
              <a:avLst/>
            </a:prstGeom>
            <a:noFill/>
          </p:spPr>
          <p:txBody>
            <a:bodyPr wrap="square" lIns="91440" tIns="45720" rIns="91440" bIns="45720" rtlCol="0" anchor="t">
              <a:spAutoFit/>
            </a:bodyPr>
            <a:lstStyle/>
            <a:p>
              <a:pPr marR="0" lvl="0" fontAlgn="auto">
                <a:lnSpc>
                  <a:spcPct val="90000"/>
                </a:lnSpc>
                <a:spcBef>
                  <a:spcPts val="1000"/>
                </a:spcBef>
                <a:spcAft>
                  <a:spcPts val="0"/>
                </a:spcAft>
                <a:buClrTx/>
                <a:buSzTx/>
                <a:tabLst/>
                <a:defRPr/>
              </a:pPr>
              <a:r>
                <a:rPr lang="en-US"/>
                <a:t>Kim Battle</a:t>
              </a:r>
            </a:p>
            <a:p>
              <a:pPr marR="0" lvl="0" fontAlgn="auto">
                <a:lnSpc>
                  <a:spcPct val="90000"/>
                </a:lnSpc>
                <a:spcBef>
                  <a:spcPts val="1000"/>
                </a:spcBef>
                <a:spcAft>
                  <a:spcPts val="0"/>
                </a:spcAft>
                <a:buClrTx/>
                <a:buSzTx/>
                <a:tabLst/>
                <a:defRPr/>
              </a:pPr>
              <a:r>
                <a:rPr lang="en-US"/>
                <a:t>Statewide Accounting Financial Specialist</a:t>
              </a:r>
            </a:p>
          </p:txBody>
        </p:sp>
      </p:grpSp>
      <p:grpSp>
        <p:nvGrpSpPr>
          <p:cNvPr id="63" name="Group 62" descr="List presenter name and job title.">
            <a:extLst>
              <a:ext uri="{FF2B5EF4-FFF2-40B4-BE49-F238E27FC236}">
                <a16:creationId xmlns:a16="http://schemas.microsoft.com/office/drawing/2014/main" id="{2644943D-736F-89FA-79A3-972DEA02F238}"/>
              </a:ext>
            </a:extLst>
          </p:cNvPr>
          <p:cNvGrpSpPr/>
          <p:nvPr/>
        </p:nvGrpSpPr>
        <p:grpSpPr>
          <a:xfrm>
            <a:off x="6578369" y="2969011"/>
            <a:ext cx="4623027" cy="1307592"/>
            <a:chOff x="6578369" y="2969011"/>
            <a:chExt cx="4623027" cy="1307592"/>
          </a:xfrm>
        </p:grpSpPr>
        <p:sp>
          <p:nvSpPr>
            <p:cNvPr id="51" name="Rectangle 50">
              <a:extLst>
                <a:ext uri="{FF2B5EF4-FFF2-40B4-BE49-F238E27FC236}">
                  <a16:creationId xmlns:a16="http://schemas.microsoft.com/office/drawing/2014/main" id="{51AADFCA-C9F1-71E0-CC4C-54B691945569}"/>
                </a:ext>
              </a:extLst>
            </p:cNvPr>
            <p:cNvSpPr/>
            <p:nvPr/>
          </p:nvSpPr>
          <p:spPr>
            <a:xfrm>
              <a:off x="6578369" y="2969011"/>
              <a:ext cx="822960" cy="130759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Rounded Corners 51">
              <a:extLst>
                <a:ext uri="{FF2B5EF4-FFF2-40B4-BE49-F238E27FC236}">
                  <a16:creationId xmlns:a16="http://schemas.microsoft.com/office/drawing/2014/main" id="{63E9C7DD-882F-FCE5-5ABF-5DC618C9C464}"/>
                </a:ext>
              </a:extLst>
            </p:cNvPr>
            <p:cNvSpPr/>
            <p:nvPr/>
          </p:nvSpPr>
          <p:spPr>
            <a:xfrm>
              <a:off x="6629396" y="2982294"/>
              <a:ext cx="4572000" cy="1280160"/>
            </a:xfrm>
            <a:prstGeom prst="roundRect">
              <a:avLst>
                <a:gd name="adj" fmla="val 50000"/>
              </a:avLst>
            </a:prstGeom>
            <a:solidFill>
              <a:sysClr val="window" lastClr="FFFFFF"/>
            </a:solidFill>
            <a:ln w="28575"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296AC94F-9259-E055-62A0-28EA7E9BDE87}"/>
                </a:ext>
              </a:extLst>
            </p:cNvPr>
            <p:cNvSpPr txBox="1"/>
            <p:nvPr/>
          </p:nvSpPr>
          <p:spPr>
            <a:xfrm>
              <a:off x="7945517" y="3253520"/>
              <a:ext cx="2853547" cy="720775"/>
            </a:xfrm>
            <a:prstGeom prst="rect">
              <a:avLst/>
            </a:prstGeom>
            <a:noFill/>
          </p:spPr>
          <p:txBody>
            <a:bodyPr wrap="square" lIns="91440" tIns="45720" rIns="91440" bIns="45720" rtlCol="0" anchor="t">
              <a:spAutoFit/>
            </a:bodyPr>
            <a:lstStyle/>
            <a:p>
              <a:pPr marR="0" lvl="0" fontAlgn="auto">
                <a:lnSpc>
                  <a:spcPct val="90000"/>
                </a:lnSpc>
                <a:spcBef>
                  <a:spcPts val="1000"/>
                </a:spcBef>
                <a:spcAft>
                  <a:spcPts val="0"/>
                </a:spcAft>
                <a:buClrTx/>
                <a:buSzTx/>
                <a:tabLst/>
                <a:defRPr/>
              </a:pPr>
              <a:r>
                <a:rPr lang="en-US"/>
                <a:t>Frank Newsom</a:t>
              </a:r>
            </a:p>
            <a:p>
              <a:pPr marR="0" lvl="0" fontAlgn="auto">
                <a:lnSpc>
                  <a:spcPct val="90000"/>
                </a:lnSpc>
                <a:spcBef>
                  <a:spcPts val="1000"/>
                </a:spcBef>
                <a:spcAft>
                  <a:spcPts val="0"/>
                </a:spcAft>
                <a:buClrTx/>
                <a:buSzTx/>
                <a:tabLst/>
                <a:defRPr/>
              </a:pPr>
              <a:r>
                <a:rPr lang="en-US"/>
                <a:t>Business Systems Analyst</a:t>
              </a:r>
            </a:p>
          </p:txBody>
        </p:sp>
      </p:grpSp>
      <p:grpSp>
        <p:nvGrpSpPr>
          <p:cNvPr id="54" name="Group 53" descr="List presenter name and job title.">
            <a:extLst>
              <a:ext uri="{FF2B5EF4-FFF2-40B4-BE49-F238E27FC236}">
                <a16:creationId xmlns:a16="http://schemas.microsoft.com/office/drawing/2014/main" id="{9DE95BAE-1987-EA98-B84F-B43B195765C6}"/>
              </a:ext>
            </a:extLst>
          </p:cNvPr>
          <p:cNvGrpSpPr/>
          <p:nvPr/>
        </p:nvGrpSpPr>
        <p:grpSpPr>
          <a:xfrm>
            <a:off x="990604" y="4543840"/>
            <a:ext cx="4623027" cy="1307592"/>
            <a:chOff x="990604" y="1367617"/>
            <a:chExt cx="4623027" cy="1307592"/>
          </a:xfrm>
        </p:grpSpPr>
        <p:sp>
          <p:nvSpPr>
            <p:cNvPr id="55" name="Rectangle 54">
              <a:extLst>
                <a:ext uri="{FF2B5EF4-FFF2-40B4-BE49-F238E27FC236}">
                  <a16:creationId xmlns:a16="http://schemas.microsoft.com/office/drawing/2014/main" id="{558E3302-297A-286E-8BC3-019F350647E2}"/>
                </a:ext>
              </a:extLst>
            </p:cNvPr>
            <p:cNvSpPr/>
            <p:nvPr/>
          </p:nvSpPr>
          <p:spPr>
            <a:xfrm>
              <a:off x="990604" y="1367617"/>
              <a:ext cx="822960" cy="130759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Rounded Corners 55">
              <a:extLst>
                <a:ext uri="{FF2B5EF4-FFF2-40B4-BE49-F238E27FC236}">
                  <a16:creationId xmlns:a16="http://schemas.microsoft.com/office/drawing/2014/main" id="{C7630EDC-8065-BBC5-4159-28B5D7BD4756}"/>
                </a:ext>
              </a:extLst>
            </p:cNvPr>
            <p:cNvSpPr/>
            <p:nvPr/>
          </p:nvSpPr>
          <p:spPr>
            <a:xfrm>
              <a:off x="1041631" y="1380900"/>
              <a:ext cx="4572000" cy="1280160"/>
            </a:xfrm>
            <a:prstGeom prst="roundRect">
              <a:avLst>
                <a:gd name="adj" fmla="val 50000"/>
              </a:avLst>
            </a:prstGeom>
            <a:solidFill>
              <a:sysClr val="window" lastClr="FFFFFF"/>
            </a:solidFill>
            <a:ln w="28575"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57" name="TextBox 56">
              <a:extLst>
                <a:ext uri="{FF2B5EF4-FFF2-40B4-BE49-F238E27FC236}">
                  <a16:creationId xmlns:a16="http://schemas.microsoft.com/office/drawing/2014/main" id="{1BC3C4D3-E120-146A-01B7-87B214B91837}"/>
                </a:ext>
              </a:extLst>
            </p:cNvPr>
            <p:cNvSpPr txBox="1"/>
            <p:nvPr/>
          </p:nvSpPr>
          <p:spPr>
            <a:xfrm>
              <a:off x="2357752" y="1652126"/>
              <a:ext cx="2650355" cy="720775"/>
            </a:xfrm>
            <a:prstGeom prst="rect">
              <a:avLst/>
            </a:prstGeom>
            <a:noFill/>
          </p:spPr>
          <p:txBody>
            <a:bodyPr wrap="square" lIns="91440" tIns="45720" rIns="91440" bIns="45720" rtlCol="0" anchor="t">
              <a:spAutoFit/>
            </a:bodyPr>
            <a:lstStyle/>
            <a:p>
              <a:pPr marR="0" lvl="0" fontAlgn="auto">
                <a:lnSpc>
                  <a:spcPct val="90000"/>
                </a:lnSpc>
                <a:spcBef>
                  <a:spcPts val="1000"/>
                </a:spcBef>
                <a:spcAft>
                  <a:spcPts val="0"/>
                </a:spcAft>
                <a:buClrTx/>
                <a:buSzTx/>
                <a:tabLst/>
                <a:defRPr/>
              </a:pPr>
              <a:r>
                <a:rPr lang="en-US"/>
                <a:t>Laura Lee</a:t>
              </a:r>
            </a:p>
            <a:p>
              <a:pPr marR="0" lvl="0" fontAlgn="auto">
                <a:lnSpc>
                  <a:spcPct val="90000"/>
                </a:lnSpc>
                <a:spcBef>
                  <a:spcPts val="1000"/>
                </a:spcBef>
                <a:spcAft>
                  <a:spcPts val="0"/>
                </a:spcAft>
                <a:buClrTx/>
                <a:buSzTx/>
                <a:tabLst/>
                <a:defRPr/>
              </a:pPr>
              <a:r>
                <a:rPr lang="en-US"/>
                <a:t>OSC Training Lead</a:t>
              </a:r>
            </a:p>
          </p:txBody>
        </p:sp>
      </p:grpSp>
      <p:grpSp>
        <p:nvGrpSpPr>
          <p:cNvPr id="58" name="Group 57" descr="List presenter name and job title.">
            <a:extLst>
              <a:ext uri="{FF2B5EF4-FFF2-40B4-BE49-F238E27FC236}">
                <a16:creationId xmlns:a16="http://schemas.microsoft.com/office/drawing/2014/main" id="{B33DC170-75EC-19D1-191C-638BEB15E02E}"/>
              </a:ext>
            </a:extLst>
          </p:cNvPr>
          <p:cNvGrpSpPr/>
          <p:nvPr/>
        </p:nvGrpSpPr>
        <p:grpSpPr>
          <a:xfrm>
            <a:off x="6578369" y="4543407"/>
            <a:ext cx="4623027" cy="1307592"/>
            <a:chOff x="990604" y="1367617"/>
            <a:chExt cx="4623027" cy="1307592"/>
          </a:xfrm>
        </p:grpSpPr>
        <p:sp>
          <p:nvSpPr>
            <p:cNvPr id="59" name="Rectangle 58">
              <a:extLst>
                <a:ext uri="{FF2B5EF4-FFF2-40B4-BE49-F238E27FC236}">
                  <a16:creationId xmlns:a16="http://schemas.microsoft.com/office/drawing/2014/main" id="{92EB2458-0A02-C0B3-5650-03D5948887E7}"/>
                </a:ext>
              </a:extLst>
            </p:cNvPr>
            <p:cNvSpPr/>
            <p:nvPr/>
          </p:nvSpPr>
          <p:spPr>
            <a:xfrm>
              <a:off x="990604" y="1367617"/>
              <a:ext cx="822960" cy="130759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Rounded Corners 59">
              <a:extLst>
                <a:ext uri="{FF2B5EF4-FFF2-40B4-BE49-F238E27FC236}">
                  <a16:creationId xmlns:a16="http://schemas.microsoft.com/office/drawing/2014/main" id="{4BE6233C-4AAF-747C-8AFC-14E11407F551}"/>
                </a:ext>
              </a:extLst>
            </p:cNvPr>
            <p:cNvSpPr/>
            <p:nvPr/>
          </p:nvSpPr>
          <p:spPr>
            <a:xfrm>
              <a:off x="1041631" y="1380900"/>
              <a:ext cx="4572000" cy="1280160"/>
            </a:xfrm>
            <a:prstGeom prst="roundRect">
              <a:avLst>
                <a:gd name="adj" fmla="val 50000"/>
              </a:avLst>
            </a:prstGeom>
            <a:solidFill>
              <a:sysClr val="window" lastClr="FFFFFF"/>
            </a:solidFill>
            <a:ln w="28575" cap="flat" cmpd="sng" algn="ctr">
              <a:solidFill>
                <a:schemeClr val="tx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61" name="TextBox 60">
              <a:extLst>
                <a:ext uri="{FF2B5EF4-FFF2-40B4-BE49-F238E27FC236}">
                  <a16:creationId xmlns:a16="http://schemas.microsoft.com/office/drawing/2014/main" id="{1D001B02-299C-1A41-ECF2-228B57C4F945}"/>
                </a:ext>
              </a:extLst>
            </p:cNvPr>
            <p:cNvSpPr txBox="1"/>
            <p:nvPr/>
          </p:nvSpPr>
          <p:spPr>
            <a:xfrm>
              <a:off x="2357752" y="1652126"/>
              <a:ext cx="3192777" cy="720775"/>
            </a:xfrm>
            <a:prstGeom prst="rect">
              <a:avLst/>
            </a:prstGeom>
            <a:noFill/>
          </p:spPr>
          <p:txBody>
            <a:bodyPr wrap="square" lIns="91440" tIns="45720" rIns="91440" bIns="45720" rtlCol="0" anchor="t">
              <a:spAutoFit/>
            </a:bodyPr>
            <a:lstStyle/>
            <a:p>
              <a:pPr marR="0" lvl="0" fontAlgn="auto">
                <a:lnSpc>
                  <a:spcPct val="90000"/>
                </a:lnSpc>
                <a:spcBef>
                  <a:spcPts val="1000"/>
                </a:spcBef>
                <a:spcAft>
                  <a:spcPts val="0"/>
                </a:spcAft>
                <a:buClrTx/>
                <a:buSzTx/>
                <a:tabLst/>
                <a:defRPr/>
              </a:pPr>
              <a:r>
                <a:rPr lang="en-US"/>
                <a:t>Lena Andrade</a:t>
              </a:r>
            </a:p>
            <a:p>
              <a:pPr marR="0" lvl="0" fontAlgn="auto">
                <a:lnSpc>
                  <a:spcPct val="90000"/>
                </a:lnSpc>
                <a:spcBef>
                  <a:spcPts val="1000"/>
                </a:spcBef>
                <a:spcAft>
                  <a:spcPts val="0"/>
                </a:spcAft>
                <a:buClrTx/>
                <a:buSzTx/>
                <a:tabLst/>
                <a:defRPr/>
              </a:pPr>
              <a:r>
                <a:rPr lang="en-US"/>
                <a:t>NCFS User Engagement Lead </a:t>
              </a:r>
            </a:p>
          </p:txBody>
        </p:sp>
      </p:grpSp>
      <p:sp>
        <p:nvSpPr>
          <p:cNvPr id="41" name="Slide Number Placeholder 40">
            <a:extLst>
              <a:ext uri="{FF2B5EF4-FFF2-40B4-BE49-F238E27FC236}">
                <a16:creationId xmlns:a16="http://schemas.microsoft.com/office/drawing/2014/main" id="{B6869CA5-F3BA-6D83-8A83-FBB09E256046}"/>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4</a:t>
            </a:fld>
            <a:endParaRPr lang="en-US"/>
          </a:p>
        </p:txBody>
      </p:sp>
      <p:pic>
        <p:nvPicPr>
          <p:cNvPr id="7" name="Picture 6">
            <a:extLst>
              <a:ext uri="{FF2B5EF4-FFF2-40B4-BE49-F238E27FC236}">
                <a16:creationId xmlns:a16="http://schemas.microsoft.com/office/drawing/2014/main" id="{01E3A588-250D-BF62-3682-C4245F31A3A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53706" y="1381760"/>
            <a:ext cx="1232294" cy="1292582"/>
          </a:xfrm>
          <a:prstGeom prst="rect">
            <a:avLst/>
          </a:prstGeom>
        </p:spPr>
      </p:pic>
      <p:pic>
        <p:nvPicPr>
          <p:cNvPr id="11" name="Picture 10">
            <a:extLst>
              <a:ext uri="{FF2B5EF4-FFF2-40B4-BE49-F238E27FC236}">
                <a16:creationId xmlns:a16="http://schemas.microsoft.com/office/drawing/2014/main" id="{710EEA31-AF73-9366-6B5A-F84EA662DEEE}"/>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629396" y="1380900"/>
            <a:ext cx="1285123" cy="1279359"/>
          </a:xfrm>
          <a:prstGeom prst="flowChartConnector">
            <a:avLst/>
          </a:prstGeom>
        </p:spPr>
      </p:pic>
      <p:pic>
        <p:nvPicPr>
          <p:cNvPr id="13" name="Picture 12">
            <a:extLst>
              <a:ext uri="{FF2B5EF4-FFF2-40B4-BE49-F238E27FC236}">
                <a16:creationId xmlns:a16="http://schemas.microsoft.com/office/drawing/2014/main" id="{F6707470-AEEC-3DA0-AFAD-1D7FF8AB0E8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053706" y="2982293"/>
            <a:ext cx="1240297" cy="1266878"/>
          </a:xfrm>
          <a:prstGeom prst="flowChartConnector">
            <a:avLst/>
          </a:prstGeom>
        </p:spPr>
      </p:pic>
      <p:pic>
        <p:nvPicPr>
          <p:cNvPr id="18" name="Picture 17">
            <a:extLst>
              <a:ext uri="{FF2B5EF4-FFF2-40B4-BE49-F238E27FC236}">
                <a16:creationId xmlns:a16="http://schemas.microsoft.com/office/drawing/2014/main" id="{8A3E8637-C80C-7967-C981-2BCFAA6629B2}"/>
              </a:ext>
              <a:ext uri="{C183D7F6-B498-43B3-948B-1728B52AA6E4}">
                <adec:decorative xmlns:adec="http://schemas.microsoft.com/office/drawing/2017/decorative" val="1"/>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t="1062" b="1062"/>
          <a:stretch/>
        </p:blipFill>
        <p:spPr>
          <a:xfrm>
            <a:off x="1053706" y="4592360"/>
            <a:ext cx="1205091" cy="1208820"/>
          </a:xfrm>
          <a:prstGeom prst="ellipse">
            <a:avLst/>
          </a:prstGeom>
          <a:ln w="38100">
            <a:solidFill>
              <a:schemeClr val="accent5">
                <a:lumMod val="50000"/>
              </a:schemeClr>
            </a:solidFill>
          </a:ln>
        </p:spPr>
      </p:pic>
      <p:pic>
        <p:nvPicPr>
          <p:cNvPr id="9" name="Picture 8">
            <a:extLst>
              <a:ext uri="{FF2B5EF4-FFF2-40B4-BE49-F238E27FC236}">
                <a16:creationId xmlns:a16="http://schemas.microsoft.com/office/drawing/2014/main" id="{D695F51C-CC8C-5C05-BCFD-D0032C5FD1BD}"/>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6629396" y="2964221"/>
            <a:ext cx="1285123" cy="1308393"/>
          </a:xfrm>
          <a:prstGeom prst="flowChartConnector">
            <a:avLst/>
          </a:prstGeom>
        </p:spPr>
      </p:pic>
      <p:pic>
        <p:nvPicPr>
          <p:cNvPr id="12" name="Picture 11">
            <a:extLst>
              <a:ext uri="{FF2B5EF4-FFF2-40B4-BE49-F238E27FC236}">
                <a16:creationId xmlns:a16="http://schemas.microsoft.com/office/drawing/2014/main" id="{3C22FD86-C8DE-6D12-F7D1-7F113E6B6327}"/>
              </a:ext>
              <a:ext uri="{C183D7F6-B498-43B3-948B-1728B52AA6E4}">
                <adec:decorative xmlns:adec="http://schemas.microsoft.com/office/drawing/2017/decorative" val="1"/>
              </a:ext>
            </a:extLst>
          </p:cNvPr>
          <p:cNvPicPr>
            <a:picLocks noChangeAspect="1"/>
          </p:cNvPicPr>
          <p:nvPr/>
        </p:nvPicPr>
        <p:blipFill>
          <a:blip r:embed="rId9">
            <a:extLst>
              <a:ext uri="{28A0092B-C50C-407E-A947-70E740481C1C}">
                <a14:useLocalDpi xmlns:a14="http://schemas.microsoft.com/office/drawing/2010/main" val="0"/>
              </a:ext>
            </a:extLst>
          </a:blip>
          <a:srcRect t="4536" b="4536"/>
          <a:stretch/>
        </p:blipFill>
        <p:spPr>
          <a:xfrm>
            <a:off x="6610760" y="4546530"/>
            <a:ext cx="1334757" cy="1304469"/>
          </a:xfrm>
          <a:prstGeom prst="flowChartConnector">
            <a:avLst/>
          </a:prstGeom>
          <a:effectLst>
            <a:outerShdw blurRad="63500" sx="102000" sy="102000" algn="ctr" rotWithShape="0">
              <a:prstClr val="black">
                <a:alpha val="40000"/>
              </a:prstClr>
            </a:outerShdw>
          </a:effectLst>
        </p:spPr>
      </p:pic>
    </p:spTree>
    <p:custDataLst>
      <p:tags r:id="rId1"/>
    </p:custDataLst>
    <p:extLst>
      <p:ext uri="{BB962C8B-B14F-4D97-AF65-F5344CB8AC3E}">
        <p14:creationId xmlns:p14="http://schemas.microsoft.com/office/powerpoint/2010/main" val="2863000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72B8B-996D-791D-D4CA-A88966C37B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880BFE-9BD7-6032-564C-482AB7082ACE}"/>
              </a:ext>
            </a:extLst>
          </p:cNvPr>
          <p:cNvSpPr>
            <a:spLocks noGrp="1"/>
          </p:cNvSpPr>
          <p:nvPr>
            <p:ph type="title"/>
          </p:nvPr>
        </p:nvSpPr>
        <p:spPr/>
        <p:txBody>
          <a:bodyPr>
            <a:normAutofit fontScale="90000"/>
          </a:bodyPr>
          <a:lstStyle/>
          <a:p>
            <a:r>
              <a:rPr lang="en-US" sz="4400"/>
              <a:t>Polling Question</a:t>
            </a:r>
            <a:br>
              <a:rPr lang="en-US" sz="4000"/>
            </a:br>
            <a:endParaRPr lang="en-US" sz="4000"/>
          </a:p>
        </p:txBody>
      </p:sp>
      <p:sp>
        <p:nvSpPr>
          <p:cNvPr id="4" name="Content Placeholder 3">
            <a:extLst>
              <a:ext uri="{FF2B5EF4-FFF2-40B4-BE49-F238E27FC236}">
                <a16:creationId xmlns:a16="http://schemas.microsoft.com/office/drawing/2014/main" id="{B691F290-0D3B-4AC6-9C7E-874623F4DB85}"/>
              </a:ext>
            </a:extLst>
          </p:cNvPr>
          <p:cNvSpPr>
            <a:spLocks noGrp="1"/>
          </p:cNvSpPr>
          <p:nvPr>
            <p:ph sz="quarter" idx="15"/>
          </p:nvPr>
        </p:nvSpPr>
        <p:spPr/>
        <p:txBody>
          <a:bodyPr vert="horz" lIns="91440" tIns="45720" rIns="91440" bIns="45720" rtlCol="0" anchor="t">
            <a:normAutofit/>
          </a:bodyPr>
          <a:lstStyle/>
          <a:p>
            <a:r>
              <a:rPr lang="en-US">
                <a:solidFill>
                  <a:srgbClr val="000000"/>
                </a:solidFill>
              </a:rPr>
              <a:t>Which reporting resources are most beneficial in your daily processes?</a:t>
            </a:r>
          </a:p>
          <a:p>
            <a:pPr marL="457200" indent="-457200">
              <a:buFont typeface="Arial" panose="020B0604020202020204" pitchFamily="34" charset="0"/>
              <a:buChar char="•"/>
            </a:pPr>
            <a:r>
              <a:rPr lang="en-US">
                <a:solidFill>
                  <a:srgbClr val="000000"/>
                </a:solidFill>
              </a:rPr>
              <a:t>Pre-Built Reports</a:t>
            </a:r>
          </a:p>
          <a:p>
            <a:pPr marL="457200" indent="-457200">
              <a:buFont typeface="Arial" panose="020B0604020202020204" pitchFamily="34" charset="0"/>
              <a:buChar char="•"/>
            </a:pPr>
            <a:r>
              <a:rPr lang="en-US">
                <a:solidFill>
                  <a:srgbClr val="000000"/>
                </a:solidFill>
              </a:rPr>
              <a:t>Smart View</a:t>
            </a:r>
          </a:p>
          <a:p>
            <a:pPr marL="457200" indent="-457200">
              <a:buFont typeface="Arial" panose="020B0604020202020204" pitchFamily="34" charset="0"/>
              <a:buChar char="•"/>
            </a:pPr>
            <a:r>
              <a:rPr lang="en-US">
                <a:solidFill>
                  <a:srgbClr val="000000"/>
                </a:solidFill>
              </a:rPr>
              <a:t>Oracle Transactional Business Intelligence (OTBI)</a:t>
            </a:r>
          </a:p>
        </p:txBody>
      </p:sp>
      <p:sp>
        <p:nvSpPr>
          <p:cNvPr id="3" name="Slide Number Placeholder 2">
            <a:extLst>
              <a:ext uri="{FF2B5EF4-FFF2-40B4-BE49-F238E27FC236}">
                <a16:creationId xmlns:a16="http://schemas.microsoft.com/office/drawing/2014/main" id="{3E4C4F5A-4571-AF18-8855-991CB6E06BCB}"/>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5</a:t>
            </a:fld>
            <a:endParaRPr lang="en-US"/>
          </a:p>
        </p:txBody>
      </p:sp>
    </p:spTree>
    <p:custDataLst>
      <p:tags r:id="rId1"/>
    </p:custDataLst>
    <p:extLst>
      <p:ext uri="{BB962C8B-B14F-4D97-AF65-F5344CB8AC3E}">
        <p14:creationId xmlns:p14="http://schemas.microsoft.com/office/powerpoint/2010/main" val="1741326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BCD12F-0824-CD77-2CE1-21A0E0E1650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0CFF9DE-989D-BA8C-80F0-8656A1A9E6CB}"/>
              </a:ext>
            </a:extLst>
          </p:cNvPr>
          <p:cNvSpPr>
            <a:spLocks noGrp="1"/>
          </p:cNvSpPr>
          <p:nvPr>
            <p:ph type="title"/>
          </p:nvPr>
        </p:nvSpPr>
        <p:spPr>
          <a:xfrm>
            <a:off x="0" y="-1325563"/>
            <a:ext cx="10515600" cy="1325563"/>
          </a:xfrm>
        </p:spPr>
        <p:txBody>
          <a:bodyPr vert="horz" lIns="91440" tIns="45720" rIns="91440" bIns="45720" rtlCol="0" anchor="b">
            <a:normAutofit/>
          </a:bodyPr>
          <a:lstStyle/>
          <a:p>
            <a:r>
              <a:rPr lang="en-US" dirty="0"/>
              <a:t>Presenter Spotlight</a:t>
            </a:r>
          </a:p>
        </p:txBody>
      </p:sp>
      <p:sp>
        <p:nvSpPr>
          <p:cNvPr id="7" name="Slide Number Placeholder 6">
            <a:extLst>
              <a:ext uri="{FF2B5EF4-FFF2-40B4-BE49-F238E27FC236}">
                <a16:creationId xmlns:a16="http://schemas.microsoft.com/office/drawing/2014/main" id="{9DABA820-F800-A71E-A5E6-3044CA9B4A6D}"/>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6</a:t>
            </a:fld>
            <a:endParaRPr lang="en-US"/>
          </a:p>
        </p:txBody>
      </p:sp>
      <p:pic>
        <p:nvPicPr>
          <p:cNvPr id="8" name="Content Placeholder 14">
            <a:extLst>
              <a:ext uri="{FF2B5EF4-FFF2-40B4-BE49-F238E27FC236}">
                <a16:creationId xmlns:a16="http://schemas.microsoft.com/office/drawing/2014/main" id="{E2A0F84F-2517-6055-3AB1-B4C102EA208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954143" y="1188718"/>
            <a:ext cx="2283713" cy="2407333"/>
          </a:xfrm>
          <a:prstGeom prst="flowChartConnector">
            <a:avLst/>
          </a:prstGeom>
        </p:spPr>
      </p:pic>
      <p:sp>
        <p:nvSpPr>
          <p:cNvPr id="10" name="Content Placeholder 1">
            <a:extLst>
              <a:ext uri="{FF2B5EF4-FFF2-40B4-BE49-F238E27FC236}">
                <a16:creationId xmlns:a16="http://schemas.microsoft.com/office/drawing/2014/main" id="{4EA98878-9AF0-E95F-529F-C3FC469D4F95}"/>
              </a:ext>
            </a:extLst>
          </p:cNvPr>
          <p:cNvSpPr>
            <a:spLocks noGrp="1"/>
          </p:cNvSpPr>
          <p:nvPr>
            <p:ph sz="quarter" idx="13"/>
          </p:nvPr>
        </p:nvSpPr>
        <p:spPr>
          <a:xfrm>
            <a:off x="3268823" y="2871216"/>
            <a:ext cx="5654351" cy="3986784"/>
          </a:xfrm>
        </p:spPr>
        <p:txBody>
          <a:bodyPr anchor="ctr"/>
          <a:lstStyle/>
          <a:p>
            <a:pPr algn="ctr"/>
            <a:r>
              <a:rPr kumimoji="0" lang="en-US" sz="2400" b="1" i="0" u="none" strike="noStrike" kern="1200" cap="none" spc="0" normalizeH="0" baseline="0" noProof="0" dirty="0">
                <a:ln>
                  <a:noFill/>
                </a:ln>
                <a:solidFill>
                  <a:schemeClr val="bg1"/>
                </a:solidFill>
                <a:effectLst/>
                <a:uLnTx/>
                <a:uFillTx/>
                <a:latin typeface="Aptos Display" panose="02110004020202020204"/>
                <a:ea typeface="+mj-ea"/>
                <a:cs typeface="+mj-cs"/>
              </a:rPr>
              <a:t>Darlene Langston</a:t>
            </a:r>
          </a:p>
          <a:p>
            <a:pPr algn="ctr"/>
            <a:endParaRPr kumimoji="0" lang="en-US" sz="2400" b="1" i="0" u="none" strike="noStrike" kern="1200" cap="none" spc="0" normalizeH="0" baseline="0" noProof="0" dirty="0">
              <a:ln>
                <a:noFill/>
              </a:ln>
              <a:solidFill>
                <a:schemeClr val="bg1"/>
              </a:solidFill>
              <a:effectLst/>
              <a:uLnTx/>
              <a:uFillTx/>
              <a:latin typeface="Aptos Display" panose="02110004020202020204"/>
              <a:ea typeface="+mj-ea"/>
              <a:cs typeface="+mj-cs"/>
            </a:endParaRPr>
          </a:p>
          <a:p>
            <a:pPr algn="ctr"/>
            <a:r>
              <a:rPr kumimoji="0" lang="en-US" sz="2000" b="1" i="0" u="none" strike="noStrike" kern="1200" cap="none" spc="0" normalizeH="0" baseline="0" noProof="0" dirty="0">
                <a:ln>
                  <a:noFill/>
                </a:ln>
                <a:solidFill>
                  <a:schemeClr val="bg1"/>
                </a:solidFill>
                <a:effectLst/>
                <a:uLnTx/>
                <a:uFillTx/>
                <a:latin typeface="Aptos Display" panose="02110004020202020204"/>
                <a:ea typeface="+mj-ea"/>
                <a:cs typeface="+mj-cs"/>
              </a:rPr>
              <a:t>North Carolina Financial System</a:t>
            </a:r>
            <a:br>
              <a:rPr kumimoji="0" lang="en-US" sz="2000" b="1" i="0" u="none" strike="noStrike" kern="1200" cap="none" spc="0" normalizeH="0" baseline="0" noProof="0" dirty="0">
                <a:ln>
                  <a:noFill/>
                </a:ln>
                <a:solidFill>
                  <a:schemeClr val="bg1"/>
                </a:solidFill>
                <a:effectLst/>
                <a:uLnTx/>
                <a:uFillTx/>
                <a:latin typeface="Aptos Display" panose="02110004020202020204"/>
                <a:ea typeface="+mj-ea"/>
                <a:cs typeface="+mj-cs"/>
              </a:rPr>
            </a:br>
            <a:r>
              <a:rPr kumimoji="0" lang="en-US" sz="2000" b="1" i="0" u="none" strike="noStrike" kern="1200" cap="none" spc="0" normalizeH="0" baseline="0" noProof="0" dirty="0">
                <a:ln>
                  <a:noFill/>
                </a:ln>
                <a:solidFill>
                  <a:schemeClr val="bg1"/>
                </a:solidFill>
                <a:effectLst/>
                <a:uLnTx/>
                <a:uFillTx/>
                <a:latin typeface="Aptos Display" panose="02110004020202020204"/>
                <a:ea typeface="+mj-ea"/>
                <a:cs typeface="+mj-cs"/>
              </a:rPr>
              <a:t>NC Office of the State Controller</a:t>
            </a:r>
            <a:endParaRPr lang="en-US" dirty="0">
              <a:solidFill>
                <a:schemeClr val="bg1"/>
              </a:solidFill>
            </a:endParaRPr>
          </a:p>
        </p:txBody>
      </p:sp>
      <p:cxnSp>
        <p:nvCxnSpPr>
          <p:cNvPr id="11" name="Straight Connector 10">
            <a:extLst>
              <a:ext uri="{FF2B5EF4-FFF2-40B4-BE49-F238E27FC236}">
                <a16:creationId xmlns:a16="http://schemas.microsoft.com/office/drawing/2014/main" id="{836ED45C-8BB5-0024-A71B-FA9E25B8E1F3}"/>
              </a:ext>
              <a:ext uri="{C183D7F6-B498-43B3-948B-1728B52AA6E4}">
                <adec:decorative xmlns:adec="http://schemas.microsoft.com/office/drawing/2017/decorative" val="1"/>
              </a:ext>
            </a:extLst>
          </p:cNvPr>
          <p:cNvCxnSpPr>
            <a:cxnSpLocks/>
          </p:cNvCxnSpPr>
          <p:nvPr/>
        </p:nvCxnSpPr>
        <p:spPr>
          <a:xfrm>
            <a:off x="3352800" y="4756198"/>
            <a:ext cx="5486400"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19654233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75F61-7450-7FE0-7A38-5E5305650017}"/>
              </a:ext>
            </a:extLst>
          </p:cNvPr>
          <p:cNvSpPr>
            <a:spLocks noGrp="1"/>
          </p:cNvSpPr>
          <p:nvPr>
            <p:ph type="title"/>
          </p:nvPr>
        </p:nvSpPr>
        <p:spPr/>
        <p:txBody>
          <a:bodyPr/>
          <a:lstStyle/>
          <a:p>
            <a:r>
              <a:rPr lang="en-US" dirty="0"/>
              <a:t>July Key Dates</a:t>
            </a:r>
          </a:p>
        </p:txBody>
      </p:sp>
      <p:sp>
        <p:nvSpPr>
          <p:cNvPr id="3" name="Text Placeholder 2">
            <a:extLst>
              <a:ext uri="{FF2B5EF4-FFF2-40B4-BE49-F238E27FC236}">
                <a16:creationId xmlns:a16="http://schemas.microsoft.com/office/drawing/2014/main" id="{4E601B01-C98E-468B-EF60-9EEC191F818E}"/>
              </a:ext>
            </a:extLst>
          </p:cNvPr>
          <p:cNvSpPr>
            <a:spLocks noGrp="1"/>
          </p:cNvSpPr>
          <p:nvPr>
            <p:ph type="body" sz="quarter" idx="13"/>
          </p:nvPr>
        </p:nvSpPr>
        <p:spPr/>
        <p:txBody>
          <a:bodyPr/>
          <a:lstStyle/>
          <a:p>
            <a:pPr marL="342900" indent="-342900">
              <a:buFont typeface="Arial" panose="020B0604020202020204" pitchFamily="34" charset="0"/>
              <a:buChar char="•"/>
            </a:pPr>
            <a:r>
              <a:rPr lang="en-US" sz="2400" dirty="0"/>
              <a:t>Flag AP Invoices for Accruals as needed in July.</a:t>
            </a:r>
          </a:p>
          <a:p>
            <a:pPr marL="342900" indent="-342900">
              <a:buFont typeface="Arial" panose="020B0604020202020204" pitchFamily="34" charset="0"/>
              <a:buChar char="•"/>
            </a:pPr>
            <a:r>
              <a:rPr lang="en-US" sz="2400" dirty="0"/>
              <a:t>FY27 Fixed Asset Freeze July 1</a:t>
            </a:r>
            <a:r>
              <a:rPr lang="en-US" sz="2400" baseline="30000" dirty="0"/>
              <a:t>st </a:t>
            </a:r>
            <a:r>
              <a:rPr lang="en-US" sz="2400" dirty="0"/>
              <a:t>to July 28</a:t>
            </a:r>
            <a:r>
              <a:rPr lang="en-US" sz="2400" baseline="30000" dirty="0"/>
              <a:t>th</a:t>
            </a:r>
            <a:r>
              <a:rPr lang="en-US" sz="2400" dirty="0"/>
              <a:t>  - Final Day for FY26 Fixed Asset Data is July 26</a:t>
            </a:r>
            <a:r>
              <a:rPr lang="en-US" sz="2400" baseline="30000" dirty="0"/>
              <a:t>th</a:t>
            </a:r>
            <a:r>
              <a:rPr lang="en-US" sz="2400" dirty="0"/>
              <a:t>.</a:t>
            </a:r>
          </a:p>
          <a:p>
            <a:pPr marL="342900" indent="-342900">
              <a:buFont typeface="Arial" panose="020B0604020202020204" pitchFamily="34" charset="0"/>
              <a:buChar char="•"/>
            </a:pPr>
            <a:r>
              <a:rPr lang="en-US" sz="2400" dirty="0"/>
              <a:t>Final Carryforward Request due to OSBM for Universities July 8</a:t>
            </a:r>
            <a:r>
              <a:rPr lang="en-US" sz="2400" baseline="30000" dirty="0"/>
              <a:t>th</a:t>
            </a:r>
            <a:r>
              <a:rPr lang="en-US" sz="2400" dirty="0"/>
              <a:t>.</a:t>
            </a:r>
          </a:p>
          <a:p>
            <a:pPr marL="342900" indent="-342900">
              <a:buFont typeface="Arial" panose="020B0604020202020204" pitchFamily="34" charset="0"/>
              <a:buChar char="•"/>
            </a:pPr>
            <a:r>
              <a:rPr lang="en-US" sz="2400" dirty="0"/>
              <a:t>Final Carryforward Request due to OSBM for DPI and NCCCS colleges July 20</a:t>
            </a:r>
            <a:r>
              <a:rPr lang="en-US" sz="2400" baseline="30000" dirty="0"/>
              <a:t>th</a:t>
            </a:r>
            <a:r>
              <a:rPr lang="en-US" sz="2400" dirty="0"/>
              <a:t>. OSBM approves Carryforward mid-July.</a:t>
            </a:r>
          </a:p>
          <a:p>
            <a:pPr marL="342900" indent="-342900">
              <a:buFont typeface="Arial" panose="020B0604020202020204" pitchFamily="34" charset="0"/>
              <a:buChar char="•"/>
            </a:pPr>
            <a:r>
              <a:rPr lang="en-US" sz="2400" dirty="0"/>
              <a:t>Approved Carryforward Transfer to OSC Agency 9000 July 20</a:t>
            </a:r>
            <a:r>
              <a:rPr lang="en-US" sz="2400" baseline="30000" dirty="0"/>
              <a:t>th</a:t>
            </a:r>
            <a:r>
              <a:rPr lang="en-US" sz="2400" dirty="0"/>
              <a:t>.</a:t>
            </a:r>
          </a:p>
          <a:p>
            <a:pPr marL="342900" indent="-342900">
              <a:buFont typeface="Arial" panose="020B0604020202020204" pitchFamily="34" charset="0"/>
              <a:buChar char="•"/>
            </a:pPr>
            <a:r>
              <a:rPr lang="en-US" sz="2400" dirty="0"/>
              <a:t>UNC Institutions General Fund reversion posted to IBIS July 27</a:t>
            </a:r>
            <a:r>
              <a:rPr lang="en-US" sz="2400" baseline="30000" dirty="0"/>
              <a:t>th</a:t>
            </a:r>
            <a:r>
              <a:rPr lang="en-US" sz="2400" dirty="0"/>
              <a:t>.</a:t>
            </a:r>
          </a:p>
          <a:p>
            <a:pPr marL="342900" indent="-342900">
              <a:buFont typeface="Arial" panose="020B0604020202020204" pitchFamily="34" charset="0"/>
              <a:buChar char="•"/>
            </a:pPr>
            <a:r>
              <a:rPr lang="en-US" sz="2400" dirty="0"/>
              <a:t>Agency General Fund Reversion posted to IBIS July 28</a:t>
            </a:r>
            <a:r>
              <a:rPr lang="en-US" sz="2400" baseline="30000" dirty="0"/>
              <a:t>th</a:t>
            </a:r>
            <a:r>
              <a:rPr lang="en-US" sz="2400" dirty="0"/>
              <a:t>.</a:t>
            </a:r>
          </a:p>
          <a:p>
            <a:pPr marL="342900" indent="-342900">
              <a:buFont typeface="Arial" panose="020B0604020202020204" pitchFamily="34" charset="0"/>
              <a:buChar char="•"/>
            </a:pPr>
            <a:r>
              <a:rPr lang="en-US" sz="2400" dirty="0"/>
              <a:t>Final Day for June Intercompany Transfers July 30</a:t>
            </a:r>
            <a:r>
              <a:rPr lang="en-US" sz="2400" baseline="30000" dirty="0"/>
              <a:t>th</a:t>
            </a:r>
            <a:r>
              <a:rPr lang="en-US" sz="2400" dirty="0"/>
              <a:t>.</a:t>
            </a:r>
          </a:p>
          <a:p>
            <a:pPr marL="342900" indent="-342900">
              <a:buFont typeface="Arial" panose="020B0604020202020204" pitchFamily="34" charset="0"/>
              <a:buChar char="•"/>
            </a:pPr>
            <a:r>
              <a:rPr lang="en-US" sz="2400" dirty="0"/>
              <a:t>June Cash Certification due July 31</a:t>
            </a:r>
            <a:r>
              <a:rPr lang="en-US" sz="2400" baseline="30000" dirty="0"/>
              <a:t>st</a:t>
            </a:r>
            <a:r>
              <a:rPr lang="en-US" sz="2400" dirty="0"/>
              <a:t>.</a:t>
            </a:r>
          </a:p>
          <a:p>
            <a:pPr marL="342900" indent="-342900">
              <a:buFont typeface="Arial" panose="020B0604020202020204" pitchFamily="34" charset="0"/>
              <a:buChar char="•"/>
            </a:pPr>
            <a:endParaRPr lang="en-US" sz="2400" dirty="0"/>
          </a:p>
        </p:txBody>
      </p:sp>
      <p:sp>
        <p:nvSpPr>
          <p:cNvPr id="4" name="Slide Number Placeholder 3">
            <a:extLst>
              <a:ext uri="{FF2B5EF4-FFF2-40B4-BE49-F238E27FC236}">
                <a16:creationId xmlns:a16="http://schemas.microsoft.com/office/drawing/2014/main" id="{358AB1A0-99AA-A5A8-1761-7F80438D18FD}"/>
              </a:ext>
            </a:extLst>
          </p:cNvPr>
          <p:cNvSpPr>
            <a:spLocks noGrp="1"/>
          </p:cNvSpPr>
          <p:nvPr>
            <p:ph type="sldNum" sz="quarter" idx="14"/>
          </p:nvPr>
        </p:nvSpPr>
        <p:spPr/>
        <p:txBody>
          <a:bodyPr/>
          <a:lstStyle/>
          <a:p>
            <a:fld id="{3E93FFCE-3932-4DE9-B639-79A716969F42}" type="slidenum">
              <a:rPr lang="en-US" smtClean="0"/>
              <a:pPr/>
              <a:t>7</a:t>
            </a:fld>
            <a:endParaRPr lang="en-US"/>
          </a:p>
        </p:txBody>
      </p:sp>
    </p:spTree>
    <p:custDataLst>
      <p:tags r:id="rId1"/>
    </p:custDataLst>
    <p:extLst>
      <p:ext uri="{BB962C8B-B14F-4D97-AF65-F5344CB8AC3E}">
        <p14:creationId xmlns:p14="http://schemas.microsoft.com/office/powerpoint/2010/main" val="3849352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4EC8-803F-AF11-1606-2F87DC11FA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5DA0B9-EEB7-12B2-684D-50330A55D57D}"/>
              </a:ext>
            </a:extLst>
          </p:cNvPr>
          <p:cNvSpPr>
            <a:spLocks noGrp="1"/>
          </p:cNvSpPr>
          <p:nvPr>
            <p:ph type="title"/>
          </p:nvPr>
        </p:nvSpPr>
        <p:spPr/>
        <p:txBody>
          <a:bodyPr>
            <a:normAutofit/>
          </a:bodyPr>
          <a:lstStyle/>
          <a:p>
            <a:r>
              <a:rPr lang="en-US" dirty="0"/>
              <a:t>General Fund Reversion Example 1</a:t>
            </a:r>
            <a:endParaRPr lang="en-US" sz="2800" dirty="0"/>
          </a:p>
        </p:txBody>
      </p:sp>
      <p:sp>
        <p:nvSpPr>
          <p:cNvPr id="13" name="Content Placeholder 2">
            <a:extLst>
              <a:ext uri="{FF2B5EF4-FFF2-40B4-BE49-F238E27FC236}">
                <a16:creationId xmlns:a16="http://schemas.microsoft.com/office/drawing/2014/main" id="{1167E5C7-906A-DBB7-AACE-D8424141B010}"/>
              </a:ext>
            </a:extLst>
          </p:cNvPr>
          <p:cNvSpPr txBox="1">
            <a:spLocks/>
          </p:cNvSpPr>
          <p:nvPr/>
        </p:nvSpPr>
        <p:spPr>
          <a:xfrm>
            <a:off x="461046" y="1279526"/>
            <a:ext cx="11351491" cy="326823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00000"/>
                </a:solidFill>
                <a:ea typeface="Calibri" panose="020F0502020204030204"/>
                <a:cs typeface="Calibri" panose="020F0502020204030204"/>
              </a:rPr>
              <a:t>Reversions must be submitted in IBIS – Use the</a:t>
            </a:r>
            <a:r>
              <a:rPr lang="en-US" sz="2400" dirty="0">
                <a:solidFill>
                  <a:srgbClr val="000000"/>
                </a:solidFill>
                <a:ea typeface="+mn-lt"/>
                <a:cs typeface="+mn-lt"/>
              </a:rPr>
              <a:t> NC Allotments to Cash Availability (702) Report (RPT-BE-012) to identify the required entry.</a:t>
            </a:r>
            <a:endParaRPr lang="en-US" sz="2400" dirty="0">
              <a:solidFill>
                <a:srgbClr val="000000"/>
              </a:solidFill>
              <a:ea typeface="Calibri" panose="020F0502020204030204"/>
              <a:cs typeface="Calibri" panose="020F0502020204030204"/>
            </a:endParaRPr>
          </a:p>
          <a:p>
            <a:r>
              <a:rPr lang="en-US" sz="2400" dirty="0">
                <a:solidFill>
                  <a:srgbClr val="000000"/>
                </a:solidFill>
                <a:ea typeface="Calibri" panose="020F0502020204030204"/>
                <a:cs typeface="Calibri" panose="020F0502020204030204"/>
              </a:rPr>
              <a:t>Example 1:</a:t>
            </a:r>
          </a:p>
          <a:p>
            <a:pPr marL="285750" indent="-285750">
              <a:buFont typeface="Arial" panose="020B0604020202020204" pitchFamily="34" charset="0"/>
              <a:buChar char="•"/>
            </a:pPr>
            <a:r>
              <a:rPr lang="en-US" sz="2400" dirty="0">
                <a:solidFill>
                  <a:srgbClr val="000000"/>
                </a:solidFill>
                <a:ea typeface="Calibri" panose="020F0502020204030204"/>
                <a:cs typeface="Calibri" panose="020F0502020204030204"/>
              </a:rPr>
              <a:t>For positive amounts in the Expenditures row, enter net negative expenditure allotment.</a:t>
            </a:r>
          </a:p>
          <a:p>
            <a:pPr marL="285750" indent="-285750">
              <a:buFont typeface="Arial" panose="020B0604020202020204" pitchFamily="34" charset="0"/>
              <a:buChar char="•"/>
            </a:pPr>
            <a:r>
              <a:rPr lang="en-US" sz="2400" dirty="0">
                <a:solidFill>
                  <a:srgbClr val="000000"/>
                </a:solidFill>
                <a:ea typeface="Calibri" panose="020F0502020204030204"/>
                <a:cs typeface="Calibri" panose="020F0502020204030204"/>
              </a:rPr>
              <a:t>For positive amounts in the Receipts row, enter net negative receipt allotment.</a:t>
            </a:r>
          </a:p>
          <a:p>
            <a:pPr marL="285750" indent="-285750">
              <a:buFont typeface="Arial" panose="020B0604020202020204" pitchFamily="34" charset="0"/>
              <a:buChar char="•"/>
            </a:pPr>
            <a:r>
              <a:rPr lang="en-US" sz="2400" dirty="0">
                <a:solidFill>
                  <a:srgbClr val="000000"/>
                </a:solidFill>
                <a:ea typeface="Calibri" panose="020F0502020204030204"/>
                <a:cs typeface="Calibri" panose="020F0502020204030204"/>
              </a:rPr>
              <a:t>For Assets/Liabilities/Equity, OSBM requires YTD equals zero at year end. Correct with journal entry.</a:t>
            </a:r>
          </a:p>
        </p:txBody>
      </p:sp>
      <p:pic>
        <p:nvPicPr>
          <p:cNvPr id="19" name="Picture 18">
            <a:extLst>
              <a:ext uri="{FF2B5EF4-FFF2-40B4-BE49-F238E27FC236}">
                <a16:creationId xmlns:a16="http://schemas.microsoft.com/office/drawing/2014/main" id="{91BDF557-D2E0-ADE8-C8A6-23861881430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61046" y="4657347"/>
            <a:ext cx="11260667" cy="1065935"/>
          </a:xfrm>
          <a:prstGeom prst="rect">
            <a:avLst/>
          </a:prstGeom>
        </p:spPr>
      </p:pic>
      <p:sp>
        <p:nvSpPr>
          <p:cNvPr id="3" name="Slide Number Placeholder 2">
            <a:extLst>
              <a:ext uri="{FF2B5EF4-FFF2-40B4-BE49-F238E27FC236}">
                <a16:creationId xmlns:a16="http://schemas.microsoft.com/office/drawing/2014/main" id="{6C3CC37A-ED0E-75F5-0D6B-B3148E32470E}"/>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8</a:t>
            </a:fld>
            <a:endParaRPr lang="en-US"/>
          </a:p>
        </p:txBody>
      </p:sp>
    </p:spTree>
    <p:custDataLst>
      <p:tags r:id="rId1"/>
    </p:custDataLst>
    <p:extLst>
      <p:ext uri="{BB962C8B-B14F-4D97-AF65-F5344CB8AC3E}">
        <p14:creationId xmlns:p14="http://schemas.microsoft.com/office/powerpoint/2010/main" val="1908090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1317F8-C4BA-23EE-85C2-7ECF8C1281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CCED0A-29BA-6BB9-5549-79AE2206898A}"/>
              </a:ext>
            </a:extLst>
          </p:cNvPr>
          <p:cNvSpPr>
            <a:spLocks noGrp="1"/>
          </p:cNvSpPr>
          <p:nvPr>
            <p:ph type="title"/>
          </p:nvPr>
        </p:nvSpPr>
        <p:spPr/>
        <p:txBody>
          <a:bodyPr>
            <a:normAutofit/>
          </a:bodyPr>
          <a:lstStyle/>
          <a:p>
            <a:r>
              <a:rPr lang="en-US" dirty="0"/>
              <a:t>General Fund Reversion Example 2</a:t>
            </a:r>
            <a:endParaRPr lang="en-US" sz="2800" dirty="0"/>
          </a:p>
        </p:txBody>
      </p:sp>
      <p:sp>
        <p:nvSpPr>
          <p:cNvPr id="13" name="Content Placeholder 2">
            <a:extLst>
              <a:ext uri="{FF2B5EF4-FFF2-40B4-BE49-F238E27FC236}">
                <a16:creationId xmlns:a16="http://schemas.microsoft.com/office/drawing/2014/main" id="{18AA4FFF-9A7D-E4C3-28F9-87BEEF02CE1B}"/>
              </a:ext>
            </a:extLst>
          </p:cNvPr>
          <p:cNvSpPr txBox="1">
            <a:spLocks/>
          </p:cNvSpPr>
          <p:nvPr/>
        </p:nvSpPr>
        <p:spPr>
          <a:xfrm>
            <a:off x="514350" y="1279526"/>
            <a:ext cx="11351491" cy="228539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solidFill>
                  <a:srgbClr val="000000"/>
                </a:solidFill>
                <a:ea typeface="Calibri" panose="020F0502020204030204"/>
                <a:cs typeface="Calibri" panose="020F0502020204030204"/>
              </a:rPr>
              <a:t>Example 2:</a:t>
            </a:r>
          </a:p>
          <a:p>
            <a:pPr marL="285750" indent="-285750">
              <a:buFont typeface="Arial" panose="020B0604020202020204" pitchFamily="34" charset="0"/>
              <a:buChar char="•"/>
            </a:pPr>
            <a:r>
              <a:rPr lang="en-US" sz="2400" dirty="0">
                <a:solidFill>
                  <a:srgbClr val="000000"/>
                </a:solidFill>
                <a:ea typeface="Calibri" panose="020F0502020204030204"/>
                <a:cs typeface="Calibri" panose="020F0502020204030204"/>
              </a:rPr>
              <a:t>For positive amounts in the Expenditures row, enter net negative expenditure allotment.</a:t>
            </a:r>
          </a:p>
          <a:p>
            <a:pPr marL="285750" indent="-285750">
              <a:buFont typeface="Arial" panose="020B0604020202020204" pitchFamily="34" charset="0"/>
              <a:buChar char="•"/>
            </a:pPr>
            <a:r>
              <a:rPr lang="en-US" sz="2400" dirty="0">
                <a:solidFill>
                  <a:srgbClr val="000000"/>
                </a:solidFill>
                <a:ea typeface="Calibri" panose="020F0502020204030204"/>
                <a:cs typeface="Calibri" panose="020F0502020204030204"/>
              </a:rPr>
              <a:t>For negative amounts in the Receipts row, enter net positive receipt allotment.</a:t>
            </a:r>
          </a:p>
          <a:p>
            <a:pPr marL="285750" indent="-285750">
              <a:buFont typeface="Arial" panose="020B0604020202020204" pitchFamily="34" charset="0"/>
              <a:buChar char="•"/>
            </a:pPr>
            <a:r>
              <a:rPr lang="en-US" sz="2400" dirty="0">
                <a:solidFill>
                  <a:srgbClr val="000000"/>
                </a:solidFill>
                <a:ea typeface="Calibri" panose="020F0502020204030204"/>
                <a:cs typeface="Calibri" panose="020F0502020204030204"/>
              </a:rPr>
              <a:t>Net allotment (reversion) should be negative amount or zero.</a:t>
            </a:r>
          </a:p>
        </p:txBody>
      </p:sp>
      <p:pic>
        <p:nvPicPr>
          <p:cNvPr id="21" name="Picture 20">
            <a:extLst>
              <a:ext uri="{FF2B5EF4-FFF2-40B4-BE49-F238E27FC236}">
                <a16:creationId xmlns:a16="http://schemas.microsoft.com/office/drawing/2014/main" id="{0AEC76B1-372E-8960-7299-355F5BC878E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15635" y="3698730"/>
            <a:ext cx="11254317" cy="790575"/>
          </a:xfrm>
          <a:prstGeom prst="rect">
            <a:avLst/>
          </a:prstGeom>
        </p:spPr>
      </p:pic>
      <p:sp>
        <p:nvSpPr>
          <p:cNvPr id="3" name="Slide Number Placeholder 2">
            <a:extLst>
              <a:ext uri="{FF2B5EF4-FFF2-40B4-BE49-F238E27FC236}">
                <a16:creationId xmlns:a16="http://schemas.microsoft.com/office/drawing/2014/main" id="{10B95CD3-E6F7-E908-C6D4-253C6A71E202}"/>
              </a:ext>
              <a:ext uri="{C183D7F6-B498-43B3-948B-1728B52AA6E4}">
                <adec:decorative xmlns:adec="http://schemas.microsoft.com/office/drawing/2017/decorative" val="1"/>
              </a:ext>
            </a:extLst>
          </p:cNvPr>
          <p:cNvSpPr>
            <a:spLocks noGrp="1"/>
          </p:cNvSpPr>
          <p:nvPr>
            <p:ph type="sldNum" sz="quarter" idx="14"/>
          </p:nvPr>
        </p:nvSpPr>
        <p:spPr/>
        <p:txBody>
          <a:bodyPr/>
          <a:lstStyle/>
          <a:p>
            <a:pPr algn="l"/>
            <a:fld id="{3E93FFCE-3932-4DE9-B639-79A716969F42}" type="slidenum">
              <a:rPr lang="en-US" smtClean="0"/>
              <a:pPr algn="l"/>
              <a:t>9</a:t>
            </a:fld>
            <a:endParaRPr lang="en-US"/>
          </a:p>
        </p:txBody>
      </p:sp>
    </p:spTree>
    <p:custDataLst>
      <p:tags r:id="rId1"/>
    </p:custDataLst>
    <p:extLst>
      <p:ext uri="{BB962C8B-B14F-4D97-AF65-F5344CB8AC3E}">
        <p14:creationId xmlns:p14="http://schemas.microsoft.com/office/powerpoint/2010/main" val="291890972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AHThNDFv"/>
  <p:tag name="ARTICULATE_DESIGN_ID_1_OFFICE THEME" val="MRkhycLd"/>
  <p:tag name="ARTICULATE_DESIGN_ID_CUSTOM DESIGN" val="slffHVmd"/>
  <p:tag name="ARTICULATE_DESIGN_ID_OSC THEME" val="KWdaX9A2"/>
  <p:tag name="ARTICULATE_SLIDE_THUMBNAIL_REFRESH" val="1"/>
  <p:tag name="ARTICULATE_SLIDE_COUNT" val="34"/>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SC Theme">
  <a:themeElements>
    <a:clrScheme name="New OSC Palette">
      <a:dk1>
        <a:srgbClr val="002868"/>
      </a:dk1>
      <a:lt1>
        <a:sysClr val="window" lastClr="FFFFFF"/>
      </a:lt1>
      <a:dk2>
        <a:srgbClr val="265B5F"/>
      </a:dk2>
      <a:lt2>
        <a:srgbClr val="DADAF1"/>
      </a:lt2>
      <a:accent1>
        <a:srgbClr val="2E328B"/>
      </a:accent1>
      <a:accent2>
        <a:srgbClr val="FAEE9D"/>
      </a:accent2>
      <a:accent3>
        <a:srgbClr val="2E328B"/>
      </a:accent3>
      <a:accent4>
        <a:srgbClr val="BF0A30"/>
      </a:accent4>
      <a:accent5>
        <a:srgbClr val="3C807D"/>
      </a:accent5>
      <a:accent6>
        <a:srgbClr val="002868"/>
      </a:accent6>
      <a:hlink>
        <a:srgbClr val="2277CC"/>
      </a:hlink>
      <a:folHlink>
        <a:srgbClr val="5577AA"/>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CFS PowerPoint Template - 2026.potx  -  Read-Only" id="{019EFA48-258B-456D-A093-745D5ED2F1E9}" vid="{19FFE6AC-0F9C-434F-BA70-AA39FDB2F7F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Notes xmlns="3684ed82-2840-4b1a-9227-992a270a08a4" xsi:nil="true"/>
    <lcf76f155ced4ddcb4097134ff3c332f xmlns="3684ed82-2840-4b1a-9227-992a270a08a4">
      <Terms xmlns="http://schemas.microsoft.com/office/infopath/2007/PartnerControls"/>
    </lcf76f155ced4ddcb4097134ff3c332f>
    <TaxCatchAll xmlns="3123569f-bf77-4831-ad13-9ec49bb4448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31553DD6B7DBA43B25B41FC7D9EFC17" ma:contentTypeVersion="19" ma:contentTypeDescription="Create a new document." ma:contentTypeScope="" ma:versionID="dee7b3ee227de8bd67c1a55925216cbd">
  <xsd:schema xmlns:xsd="http://www.w3.org/2001/XMLSchema" xmlns:xs="http://www.w3.org/2001/XMLSchema" xmlns:p="http://schemas.microsoft.com/office/2006/metadata/properties" xmlns:ns2="3123569f-bf77-4831-ad13-9ec49bb44483" xmlns:ns3="3684ed82-2840-4b1a-9227-992a270a08a4" targetNamespace="http://schemas.microsoft.com/office/2006/metadata/properties" ma:root="true" ma:fieldsID="25593c0e1809fc45b063222f4b32bb46" ns2:_="" ns3:_="">
    <xsd:import namespace="3123569f-bf77-4831-ad13-9ec49bb44483"/>
    <xsd:import namespace="3684ed82-2840-4b1a-9227-992a270a08a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Notes" minOccurs="0"/>
                <xsd:element ref="ns3:MediaLengthInSecond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23569f-bf77-4831-ad13-9ec49bb44483" elementFormDefault="qualified">
    <xsd:import namespace="http://schemas.microsoft.com/office/2006/documentManagement/types"/>
    <xsd:import namespace="http://schemas.microsoft.com/office/infopath/2007/PartnerControls"/>
    <xsd:element name="SharedWithUsers" ma:index="8"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1da77be2-dc9f-42fe-9171-eca68ea2d994}" ma:internalName="TaxCatchAll" ma:showField="CatchAllData" ma:web="3123569f-bf77-4831-ad13-9ec49bb44483">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684ed82-2840-4b1a-9227-992a270a08a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d73cfa9a-e889-43e5-9e7e-099e1654cb8f"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Notes" ma:index="21" nillable="true" ma:displayName="Notes" ma:format="Dropdown" ma:internalName="Notes">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C2ED282-218F-4A76-8AB0-6D3D97F06C7D}">
  <ds:schemaRefs>
    <ds:schemaRef ds:uri="http://schemas.microsoft.com/sharepoint/v3/contenttype/forms"/>
  </ds:schemaRefs>
</ds:datastoreItem>
</file>

<file path=customXml/itemProps2.xml><?xml version="1.0" encoding="utf-8"?>
<ds:datastoreItem xmlns:ds="http://schemas.openxmlformats.org/officeDocument/2006/customXml" ds:itemID="{3F6991D4-2143-4ECB-8B87-B95158D9CA25}">
  <ds:schemaRefs>
    <ds:schemaRef ds:uri="http://schemas.microsoft.com/office/2006/metadata/properties"/>
    <ds:schemaRef ds:uri="http://purl.org/dc/dcmitype/"/>
    <ds:schemaRef ds:uri="http://schemas.openxmlformats.org/package/2006/metadata/core-properties"/>
    <ds:schemaRef ds:uri="http://schemas.microsoft.com/office/2006/documentManagement/types"/>
    <ds:schemaRef ds:uri="http://schemas.microsoft.com/office/infopath/2007/PartnerControls"/>
    <ds:schemaRef ds:uri="3123569f-bf77-4831-ad13-9ec49bb44483"/>
    <ds:schemaRef ds:uri="http://purl.org/dc/elements/1.1/"/>
    <ds:schemaRef ds:uri="3684ed82-2840-4b1a-9227-992a270a08a4"/>
    <ds:schemaRef ds:uri="http://www.w3.org/XML/1998/namespace"/>
    <ds:schemaRef ds:uri="http://purl.org/dc/terms/"/>
  </ds:schemaRefs>
</ds:datastoreItem>
</file>

<file path=customXml/itemProps3.xml><?xml version="1.0" encoding="utf-8"?>
<ds:datastoreItem xmlns:ds="http://schemas.openxmlformats.org/officeDocument/2006/customXml" ds:itemID="{EF43A4DC-E356-4099-B614-7D1A2428784D}">
  <ds:schemaRefs>
    <ds:schemaRef ds:uri="3123569f-bf77-4831-ad13-9ec49bb44483"/>
    <ds:schemaRef ds:uri="3684ed82-2840-4b1a-9227-992a270a08a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NCFS Insights Template - 2026</Template>
  <TotalTime>1153</TotalTime>
  <Words>2287</Words>
  <Application>Microsoft Office PowerPoint</Application>
  <PresentationFormat>Widescreen</PresentationFormat>
  <Paragraphs>355</Paragraphs>
  <Slides>34</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Aptos</vt:lpstr>
      <vt:lpstr>Aptos Display</vt:lpstr>
      <vt:lpstr>Arial</vt:lpstr>
      <vt:lpstr>Calibri</vt:lpstr>
      <vt:lpstr>OSC Theme</vt:lpstr>
      <vt:lpstr>NCFS Insights</vt:lpstr>
      <vt:lpstr>Welcome</vt:lpstr>
      <vt:lpstr>Agenda</vt:lpstr>
      <vt:lpstr>Presenters</vt:lpstr>
      <vt:lpstr>Polling Question </vt:lpstr>
      <vt:lpstr>Presenter Spotlight</vt:lpstr>
      <vt:lpstr>July Key Dates</vt:lpstr>
      <vt:lpstr>General Fund Reversion Example 1</vt:lpstr>
      <vt:lpstr>General Fund Reversion Example 2</vt:lpstr>
      <vt:lpstr>General Fund After Reversion</vt:lpstr>
      <vt:lpstr>Export ACFR Report Preference Update</vt:lpstr>
      <vt:lpstr>Report Preference Update Steps</vt:lpstr>
      <vt:lpstr>Presenter Spotlight 2</vt:lpstr>
      <vt:lpstr>Capitalization Threshold Increase</vt:lpstr>
      <vt:lpstr>Considerations for Changes</vt:lpstr>
      <vt:lpstr>Statewide Accounting Policy</vt:lpstr>
      <vt:lpstr>Policies Under Further Review</vt:lpstr>
      <vt:lpstr>Presenter Spotlight 3</vt:lpstr>
      <vt:lpstr>FY27 Capitalization Threshold Change</vt:lpstr>
      <vt:lpstr>Capitalization Threshold Actions By OSC</vt:lpstr>
      <vt:lpstr>Year-End Fixed Asset Dates</vt:lpstr>
      <vt:lpstr>Presenter Spotlight 4</vt:lpstr>
      <vt:lpstr>Training</vt:lpstr>
      <vt:lpstr>Exceptions</vt:lpstr>
      <vt:lpstr>Presenter Spotlight 5</vt:lpstr>
      <vt:lpstr>What Is OTBI?</vt:lpstr>
      <vt:lpstr>Oracle Fusion BI Author</vt:lpstr>
      <vt:lpstr>OTBI Next Steps</vt:lpstr>
      <vt:lpstr>NCFS Insights Attendance</vt:lpstr>
      <vt:lpstr>July 2026 Functional Calendar</vt:lpstr>
      <vt:lpstr>August 2026 Functional Calendar</vt:lpstr>
      <vt:lpstr>What’s Next?</vt:lpstr>
      <vt:lpstr>Reference Links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 Prevo</dc:creator>
  <cp:lastModifiedBy>April Durrence</cp:lastModifiedBy>
  <cp:revision>2</cp:revision>
  <dcterms:created xsi:type="dcterms:W3CDTF">2026-06-22T15:16:04Z</dcterms:created>
  <dcterms:modified xsi:type="dcterms:W3CDTF">2026-07-16T19:47:02Z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F6EFC013-F68A-4F9A-A672-B492AD419549</vt:lpwstr>
  </property>
  <property fmtid="{D5CDD505-2E9C-101B-9397-08002B2CF9AE}" pid="3" name="ArticulatePath">
    <vt:lpwstr>Presentation9</vt:lpwstr>
  </property>
  <property fmtid="{D5CDD505-2E9C-101B-9397-08002B2CF9AE}" pid="4" name="ContentTypeId">
    <vt:lpwstr>0x010100031553DD6B7DBA43B25B41FC7D9EFC17</vt:lpwstr>
  </property>
  <property fmtid="{D5CDD505-2E9C-101B-9397-08002B2CF9AE}" pid="5" name="MSIP_Label_defa4170-0d19-0005-0001-bc88714345d2_Enabled">
    <vt:lpwstr>true</vt:lpwstr>
  </property>
  <property fmtid="{D5CDD505-2E9C-101B-9397-08002B2CF9AE}" pid="6" name="MSIP_Label_defa4170-0d19-0005-0001-bc88714345d2_SetDate">
    <vt:lpwstr>2026-06-18T15:11:34Z</vt:lpwstr>
  </property>
  <property fmtid="{D5CDD505-2E9C-101B-9397-08002B2CF9AE}" pid="7" name="MSIP_Label_defa4170-0d19-0005-0001-bc88714345d2_Method">
    <vt:lpwstr>Privileged</vt:lpwstr>
  </property>
  <property fmtid="{D5CDD505-2E9C-101B-9397-08002B2CF9AE}" pid="8" name="MSIP_Label_defa4170-0d19-0005-0001-bc88714345d2_Name">
    <vt:lpwstr>defa4170-0d19-0005-0001-bc88714345d2</vt:lpwstr>
  </property>
  <property fmtid="{D5CDD505-2E9C-101B-9397-08002B2CF9AE}" pid="9" name="MSIP_Label_defa4170-0d19-0005-0001-bc88714345d2_SiteId">
    <vt:lpwstr>a1f43f48-54fe-433f-9378-968b45bc6665</vt:lpwstr>
  </property>
  <property fmtid="{D5CDD505-2E9C-101B-9397-08002B2CF9AE}" pid="10" name="MSIP_Label_defa4170-0d19-0005-0001-bc88714345d2_ActionId">
    <vt:lpwstr>cc76808a-f318-4a10-8dfd-73808f87c668</vt:lpwstr>
  </property>
  <property fmtid="{D5CDD505-2E9C-101B-9397-08002B2CF9AE}" pid="11" name="MSIP_Label_defa4170-0d19-0005-0001-bc88714345d2_ContentBits">
    <vt:lpwstr>0</vt:lpwstr>
  </property>
  <property fmtid="{D5CDD505-2E9C-101B-9397-08002B2CF9AE}" pid="12" name="MSIP_Label_defa4170-0d19-0005-0001-bc88714345d2_Tag">
    <vt:lpwstr>10, 0, 1, 1</vt:lpwstr>
  </property>
  <property fmtid="{D5CDD505-2E9C-101B-9397-08002B2CF9AE}" pid="13" name="MediaServiceImageTags">
    <vt:lpwstr/>
  </property>
</Properties>
</file>