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heme/theme2.xml" ContentType="application/vnd.openxmlformats-officedocument.theme+xml"/>
  <Override PartName="/ppt/tags/tag15.xml" ContentType="application/vnd.openxmlformats-officedocument.presentationml.tags+xml"/>
  <Override PartName="/ppt/notesSlides/notesSlide1.xml" ContentType="application/vnd.openxmlformats-officedocument.presentationml.notesSlide+xml"/>
  <Override PartName="/ppt/tags/tag16.xml" ContentType="application/vnd.openxmlformats-officedocument.presentationml.tags+xml"/>
  <Override PartName="/ppt/tags/tag17.xml" ContentType="application/vnd.openxmlformats-officedocument.presentationml.tags+xml"/>
  <Override PartName="/ppt/notesSlides/notesSlide2.xml" ContentType="application/vnd.openxmlformats-officedocument.presentationml.notesSlid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3.xml" ContentType="application/vnd.openxmlformats-officedocument.presentationml.notesSlide+xml"/>
  <Override PartName="/ppt/tags/tag23.xml" ContentType="application/vnd.openxmlformats-officedocument.presentationml.tags+xml"/>
  <Override PartName="/ppt/notesSlides/notesSlide4.xml" ContentType="application/vnd.openxmlformats-officedocument.presentationml.notesSlide+xml"/>
  <Override PartName="/ppt/tags/tag24.xml" ContentType="application/vnd.openxmlformats-officedocument.presentationml.tags+xml"/>
  <Override PartName="/ppt/notesSlides/notesSlide5.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6.xml" ContentType="application/vnd.openxmlformats-officedocument.presentationml.notesSlide+xml"/>
  <Override PartName="/ppt/tags/tag29.xml" ContentType="application/vnd.openxmlformats-officedocument.presentationml.tags+xml"/>
  <Override PartName="/ppt/notesSlides/notesSlide7.xml" ContentType="application/vnd.openxmlformats-officedocument.presentationml.notesSlide+xml"/>
  <Override PartName="/ppt/tags/tag30.xml" ContentType="application/vnd.openxmlformats-officedocument.presentationml.tags+xml"/>
  <Override PartName="/ppt/notesSlides/notesSlide8.xml" ContentType="application/vnd.openxmlformats-officedocument.presentationml.notesSlide+xml"/>
  <Override PartName="/ppt/tags/tag31.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32.xml" ContentType="application/vnd.openxmlformats-officedocument.presentationml.tags+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39"/>
  </p:notesMasterIdLst>
  <p:sldIdLst>
    <p:sldId id="286" r:id="rId5"/>
    <p:sldId id="308" r:id="rId6"/>
    <p:sldId id="303" r:id="rId7"/>
    <p:sldId id="316" r:id="rId8"/>
    <p:sldId id="326" r:id="rId9"/>
    <p:sldId id="387" r:id="rId10"/>
    <p:sldId id="410" r:id="rId11"/>
    <p:sldId id="400" r:id="rId12"/>
    <p:sldId id="401" r:id="rId13"/>
    <p:sldId id="405" r:id="rId14"/>
    <p:sldId id="406" r:id="rId15"/>
    <p:sldId id="386" r:id="rId16"/>
    <p:sldId id="403" r:id="rId17"/>
    <p:sldId id="404" r:id="rId18"/>
    <p:sldId id="390" r:id="rId19"/>
    <p:sldId id="391" r:id="rId20"/>
    <p:sldId id="392" r:id="rId21"/>
    <p:sldId id="402" r:id="rId22"/>
    <p:sldId id="367" r:id="rId23"/>
    <p:sldId id="368" r:id="rId24"/>
    <p:sldId id="377" r:id="rId25"/>
    <p:sldId id="393" r:id="rId26"/>
    <p:sldId id="383" r:id="rId27"/>
    <p:sldId id="380" r:id="rId28"/>
    <p:sldId id="352" r:id="rId29"/>
    <p:sldId id="356" r:id="rId30"/>
    <p:sldId id="394" r:id="rId31"/>
    <p:sldId id="396" r:id="rId32"/>
    <p:sldId id="395" r:id="rId33"/>
    <p:sldId id="336" r:id="rId34"/>
    <p:sldId id="414" r:id="rId35"/>
    <p:sldId id="415" r:id="rId36"/>
    <p:sldId id="413" r:id="rId37"/>
    <p:sldId id="305" r:id="rId38"/>
  </p:sldIdLst>
  <p:sldSz cx="12192000" cy="6858000"/>
  <p:notesSz cx="6858000" cy="91440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38940"/>
    <a:srgbClr val="0976AE"/>
    <a:srgbClr val="C00000"/>
    <a:srgbClr val="7030A0"/>
    <a:srgbClr val="022B3F"/>
    <a:srgbClr val="7C5546"/>
    <a:srgbClr val="2E328B"/>
    <a:srgbClr val="000000"/>
    <a:srgbClr val="C0C0C0"/>
    <a:srgbClr val="00286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7" d="100"/>
          <a:sy n="57" d="100"/>
        </p:scale>
        <p:origin x="82" y="78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notesMaster" Target="notesMasters/notes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tags" Target="tags/tag1.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Durrence" userId="2314a7d0-99d3-4144-8a7f-648170c8b7b7" providerId="ADAL" clId="{68E68606-215C-471F-BC59-978B4456F738}"/>
    <pc:docChg chg="undo custSel addSld delSld modSld">
      <pc:chgData name="April Durrence" userId="2314a7d0-99d3-4144-8a7f-648170c8b7b7" providerId="ADAL" clId="{68E68606-215C-471F-BC59-978B4456F738}" dt="2026-10-19T21:52:20.042" v="629" actId="962"/>
      <pc:docMkLst>
        <pc:docMk/>
      </pc:docMkLst>
      <pc:sldChg chg="addSp delSp modSp mod">
        <pc:chgData name="April Durrence" userId="2314a7d0-99d3-4144-8a7f-648170c8b7b7" providerId="ADAL" clId="{68E68606-215C-471F-BC59-978B4456F738}" dt="2026-10-13T18:45:41.298" v="233" actId="14100"/>
        <pc:sldMkLst>
          <pc:docMk/>
          <pc:sldMk cId="286300052" sldId="303"/>
        </pc:sldMkLst>
        <pc:spChg chg="mod">
          <ac:chgData name="April Durrence" userId="2314a7d0-99d3-4144-8a7f-648170c8b7b7" providerId="ADAL" clId="{68E68606-215C-471F-BC59-978B4456F738}" dt="2026-10-13T18:45:41.298" v="233" actId="14100"/>
          <ac:spMkLst>
            <pc:docMk/>
            <pc:sldMk cId="286300052" sldId="303"/>
            <ac:spMk id="2" creationId="{8E10E8F5-9EA2-35F7-5918-7F61CC10995B}"/>
          </ac:spMkLst>
        </pc:spChg>
        <pc:spChg chg="mod topLvl">
          <ac:chgData name="April Durrence" userId="2314a7d0-99d3-4144-8a7f-648170c8b7b7" providerId="ADAL" clId="{68E68606-215C-471F-BC59-978B4456F738}" dt="2026-10-13T17:54:07.272" v="23" actId="164"/>
          <ac:spMkLst>
            <pc:docMk/>
            <pc:sldMk cId="286300052" sldId="303"/>
            <ac:spMk id="3" creationId="{2A4B3133-CE19-52E4-46F3-59D4629D2D93}"/>
          </ac:spMkLst>
        </pc:spChg>
        <pc:spChg chg="mod ord topLvl">
          <ac:chgData name="April Durrence" userId="2314a7d0-99d3-4144-8a7f-648170c8b7b7" providerId="ADAL" clId="{68E68606-215C-471F-BC59-978B4456F738}" dt="2026-10-13T18:00:13.031" v="43" actId="1076"/>
          <ac:spMkLst>
            <pc:docMk/>
            <pc:sldMk cId="286300052" sldId="303"/>
            <ac:spMk id="6" creationId="{7BA11C6E-3356-FA37-F4F3-A5999DE97E0F}"/>
          </ac:spMkLst>
        </pc:spChg>
        <pc:spChg chg="mod ord topLvl">
          <ac:chgData name="April Durrence" userId="2314a7d0-99d3-4144-8a7f-648170c8b7b7" providerId="ADAL" clId="{68E68606-215C-471F-BC59-978B4456F738}" dt="2026-10-13T17:54:07.272" v="23" actId="164"/>
          <ac:spMkLst>
            <pc:docMk/>
            <pc:sldMk cId="286300052" sldId="303"/>
            <ac:spMk id="8" creationId="{E876D25A-CD07-6B1B-BFEC-38BB776DC7E2}"/>
          </ac:spMkLst>
        </pc:spChg>
        <pc:spChg chg="mod topLvl">
          <ac:chgData name="April Durrence" userId="2314a7d0-99d3-4144-8a7f-648170c8b7b7" providerId="ADAL" clId="{68E68606-215C-471F-BC59-978B4456F738}" dt="2026-10-13T17:58:18.068" v="39" actId="164"/>
          <ac:spMkLst>
            <pc:docMk/>
            <pc:sldMk cId="286300052" sldId="303"/>
            <ac:spMk id="9" creationId="{0FA674BA-F300-A682-B29B-AE9F68D7BD88}"/>
          </ac:spMkLst>
        </pc:spChg>
        <pc:spChg chg="mod topLvl">
          <ac:chgData name="April Durrence" userId="2314a7d0-99d3-4144-8a7f-648170c8b7b7" providerId="ADAL" clId="{68E68606-215C-471F-BC59-978B4456F738}" dt="2026-10-13T17:58:18.068" v="39" actId="164"/>
          <ac:spMkLst>
            <pc:docMk/>
            <pc:sldMk cId="286300052" sldId="303"/>
            <ac:spMk id="10" creationId="{03668ACD-A638-D7E4-8BD1-527CB03C68AA}"/>
          </ac:spMkLst>
        </pc:spChg>
        <pc:spChg chg="mod topLvl">
          <ac:chgData name="April Durrence" userId="2314a7d0-99d3-4144-8a7f-648170c8b7b7" providerId="ADAL" clId="{68E68606-215C-471F-BC59-978B4456F738}" dt="2026-10-13T18:17:24.560" v="119" actId="1076"/>
          <ac:spMkLst>
            <pc:docMk/>
            <pc:sldMk cId="286300052" sldId="303"/>
            <ac:spMk id="11" creationId="{CF8667B4-FCB2-A3E9-C68D-91B5F522C2F9}"/>
          </ac:spMkLst>
        </pc:spChg>
        <pc:spChg chg="mod topLvl">
          <ac:chgData name="April Durrence" userId="2314a7d0-99d3-4144-8a7f-648170c8b7b7" providerId="ADAL" clId="{68E68606-215C-471F-BC59-978B4456F738}" dt="2026-10-13T17:55:08.429" v="28" actId="164"/>
          <ac:spMkLst>
            <pc:docMk/>
            <pc:sldMk cId="286300052" sldId="303"/>
            <ac:spMk id="17" creationId="{A6A12E1C-8EF0-D860-7F8B-C89294ADAE62}"/>
          </ac:spMkLst>
        </pc:spChg>
        <pc:spChg chg="mod topLvl">
          <ac:chgData name="April Durrence" userId="2314a7d0-99d3-4144-8a7f-648170c8b7b7" providerId="ADAL" clId="{68E68606-215C-471F-BC59-978B4456F738}" dt="2026-10-13T17:55:08.429" v="28" actId="164"/>
          <ac:spMkLst>
            <pc:docMk/>
            <pc:sldMk cId="286300052" sldId="303"/>
            <ac:spMk id="19" creationId="{EF8B6A8C-2C2F-390C-49F6-C5B469688CEB}"/>
          </ac:spMkLst>
        </pc:spChg>
        <pc:spChg chg="mod topLvl">
          <ac:chgData name="April Durrence" userId="2314a7d0-99d3-4144-8a7f-648170c8b7b7" providerId="ADAL" clId="{68E68606-215C-471F-BC59-978B4456F738}" dt="2026-10-13T18:00:22.589" v="44" actId="1076"/>
          <ac:spMkLst>
            <pc:docMk/>
            <pc:sldMk cId="286300052" sldId="303"/>
            <ac:spMk id="20" creationId="{868F4631-D275-D89B-9BE3-CCD4DAF19FC3}"/>
          </ac:spMkLst>
        </pc:spChg>
        <pc:spChg chg="mod topLvl">
          <ac:chgData name="April Durrence" userId="2314a7d0-99d3-4144-8a7f-648170c8b7b7" providerId="ADAL" clId="{68E68606-215C-471F-BC59-978B4456F738}" dt="2026-10-13T18:14:57.138" v="105" actId="164"/>
          <ac:spMkLst>
            <pc:docMk/>
            <pc:sldMk cId="286300052" sldId="303"/>
            <ac:spMk id="23" creationId="{C6FFB750-84A3-1458-E3E4-B861E6CBA0C5}"/>
          </ac:spMkLst>
        </pc:spChg>
        <pc:spChg chg="mod topLvl">
          <ac:chgData name="April Durrence" userId="2314a7d0-99d3-4144-8a7f-648170c8b7b7" providerId="ADAL" clId="{68E68606-215C-471F-BC59-978B4456F738}" dt="2026-10-13T18:14:57.138" v="105" actId="164"/>
          <ac:spMkLst>
            <pc:docMk/>
            <pc:sldMk cId="286300052" sldId="303"/>
            <ac:spMk id="24" creationId="{F0161690-A478-8B22-C912-46DAF3B487AC}"/>
          </ac:spMkLst>
        </pc:spChg>
        <pc:spChg chg="mod topLvl">
          <ac:chgData name="April Durrence" userId="2314a7d0-99d3-4144-8a7f-648170c8b7b7" providerId="ADAL" clId="{68E68606-215C-471F-BC59-978B4456F738}" dt="2026-10-13T18:13:00.078" v="96" actId="1076"/>
          <ac:spMkLst>
            <pc:docMk/>
            <pc:sldMk cId="286300052" sldId="303"/>
            <ac:spMk id="25" creationId="{511663FD-43C7-64FE-AF33-304DFA47B614}"/>
          </ac:spMkLst>
        </pc:spChg>
        <pc:spChg chg="mod ord topLvl">
          <ac:chgData name="April Durrence" userId="2314a7d0-99d3-4144-8a7f-648170c8b7b7" providerId="ADAL" clId="{68E68606-215C-471F-BC59-978B4456F738}" dt="2026-10-13T18:17:09.699" v="118" actId="1076"/>
          <ac:spMkLst>
            <pc:docMk/>
            <pc:sldMk cId="286300052" sldId="303"/>
            <ac:spMk id="29" creationId="{86C3FFB1-FD3F-8B5B-A8E3-B4784FE4EBF1}"/>
          </ac:spMkLst>
        </pc:spChg>
        <pc:spChg chg="mod topLvl">
          <ac:chgData name="April Durrence" userId="2314a7d0-99d3-4144-8a7f-648170c8b7b7" providerId="ADAL" clId="{68E68606-215C-471F-BC59-978B4456F738}" dt="2026-10-13T18:16:55.915" v="116" actId="164"/>
          <ac:spMkLst>
            <pc:docMk/>
            <pc:sldMk cId="286300052" sldId="303"/>
            <ac:spMk id="33" creationId="{E959D5BE-CFC4-3D46-FE23-B7F75EDD2FCD}"/>
          </ac:spMkLst>
        </pc:spChg>
        <pc:spChg chg="mod topLvl">
          <ac:chgData name="April Durrence" userId="2314a7d0-99d3-4144-8a7f-648170c8b7b7" providerId="ADAL" clId="{68E68606-215C-471F-BC59-978B4456F738}" dt="2026-10-13T18:03:40.918" v="52" actId="164"/>
          <ac:spMkLst>
            <pc:docMk/>
            <pc:sldMk cId="286300052" sldId="303"/>
            <ac:spMk id="34" creationId="{78C1EA3A-A6AC-1942-8718-079208B3FD31}"/>
          </ac:spMkLst>
        </pc:spChg>
        <pc:spChg chg="mod topLvl">
          <ac:chgData name="April Durrence" userId="2314a7d0-99d3-4144-8a7f-648170c8b7b7" providerId="ADAL" clId="{68E68606-215C-471F-BC59-978B4456F738}" dt="2026-10-13T18:03:40.918" v="52" actId="164"/>
          <ac:spMkLst>
            <pc:docMk/>
            <pc:sldMk cId="286300052" sldId="303"/>
            <ac:spMk id="35" creationId="{B94B8663-FFE5-C456-901F-BC9CD5BF0F52}"/>
          </ac:spMkLst>
        </pc:spChg>
        <pc:spChg chg="mod topLvl">
          <ac:chgData name="April Durrence" userId="2314a7d0-99d3-4144-8a7f-648170c8b7b7" providerId="ADAL" clId="{68E68606-215C-471F-BC59-978B4456F738}" dt="2026-10-13T18:09:56.254" v="76" actId="1076"/>
          <ac:spMkLst>
            <pc:docMk/>
            <pc:sldMk cId="286300052" sldId="303"/>
            <ac:spMk id="36" creationId="{BF5A4B09-565B-F052-BC20-053391FEFF15}"/>
          </ac:spMkLst>
        </pc:spChg>
        <pc:spChg chg="ord">
          <ac:chgData name="April Durrence" userId="2314a7d0-99d3-4144-8a7f-648170c8b7b7" providerId="ADAL" clId="{68E68606-215C-471F-BC59-978B4456F738}" dt="2026-10-13T17:56:04.559" v="29" actId="13244"/>
          <ac:spMkLst>
            <pc:docMk/>
            <pc:sldMk cId="286300052" sldId="303"/>
            <ac:spMk id="41" creationId="{B6869CA5-F3BA-6D83-8A83-FBB09E256046}"/>
          </ac:spMkLst>
        </pc:spChg>
        <pc:spChg chg="mod topLvl">
          <ac:chgData name="April Durrence" userId="2314a7d0-99d3-4144-8a7f-648170c8b7b7" providerId="ADAL" clId="{68E68606-215C-471F-BC59-978B4456F738}" dt="2026-10-13T18:10:45.918" v="78" actId="338"/>
          <ac:spMkLst>
            <pc:docMk/>
            <pc:sldMk cId="286300052" sldId="303"/>
            <ac:spMk id="55" creationId="{558E3302-297A-286E-8BC3-019F350647E2}"/>
          </ac:spMkLst>
        </pc:spChg>
        <pc:spChg chg="mod topLvl">
          <ac:chgData name="April Durrence" userId="2314a7d0-99d3-4144-8a7f-648170c8b7b7" providerId="ADAL" clId="{68E68606-215C-471F-BC59-978B4456F738}" dt="2026-10-13T18:10:45.918" v="78" actId="338"/>
          <ac:spMkLst>
            <pc:docMk/>
            <pc:sldMk cId="286300052" sldId="303"/>
            <ac:spMk id="56" creationId="{C7630EDC-8065-BBC5-4159-28B5D7BD4756}"/>
          </ac:spMkLst>
        </pc:spChg>
        <pc:spChg chg="mod topLvl">
          <ac:chgData name="April Durrence" userId="2314a7d0-99d3-4144-8a7f-648170c8b7b7" providerId="ADAL" clId="{68E68606-215C-471F-BC59-978B4456F738}" dt="2026-10-13T18:04:06.690" v="54" actId="165"/>
          <ac:spMkLst>
            <pc:docMk/>
            <pc:sldMk cId="286300052" sldId="303"/>
            <ac:spMk id="57" creationId="{1BC3C4D3-E120-146A-01B7-87B214B91837}"/>
          </ac:spMkLst>
        </pc:spChg>
        <pc:spChg chg="mod topLvl">
          <ac:chgData name="April Durrence" userId="2314a7d0-99d3-4144-8a7f-648170c8b7b7" providerId="ADAL" clId="{68E68606-215C-471F-BC59-978B4456F738}" dt="2026-10-13T18:14:06.468" v="102" actId="164"/>
          <ac:spMkLst>
            <pc:docMk/>
            <pc:sldMk cId="286300052" sldId="303"/>
            <ac:spMk id="59" creationId="{92EB2458-0A02-C0B3-5650-03D5948887E7}"/>
          </ac:spMkLst>
        </pc:spChg>
        <pc:spChg chg="mod topLvl">
          <ac:chgData name="April Durrence" userId="2314a7d0-99d3-4144-8a7f-648170c8b7b7" providerId="ADAL" clId="{68E68606-215C-471F-BC59-978B4456F738}" dt="2026-10-13T18:14:06.468" v="102" actId="164"/>
          <ac:spMkLst>
            <pc:docMk/>
            <pc:sldMk cId="286300052" sldId="303"/>
            <ac:spMk id="60" creationId="{4BE6233C-4AAF-747C-8AFC-14E11407F551}"/>
          </ac:spMkLst>
        </pc:spChg>
        <pc:spChg chg="mod topLvl">
          <ac:chgData name="April Durrence" userId="2314a7d0-99d3-4144-8a7f-648170c8b7b7" providerId="ADAL" clId="{68E68606-215C-471F-BC59-978B4456F738}" dt="2026-10-13T18:15:53.530" v="107" actId="1076"/>
          <ac:spMkLst>
            <pc:docMk/>
            <pc:sldMk cId="286300052" sldId="303"/>
            <ac:spMk id="61" creationId="{1D001B02-299C-1A41-ECF2-228B57C4F945}"/>
          </ac:spMkLst>
        </pc:spChg>
        <pc:grpChg chg="add mod">
          <ac:chgData name="April Durrence" userId="2314a7d0-99d3-4144-8a7f-648170c8b7b7" providerId="ADAL" clId="{68E68606-215C-471F-BC59-978B4456F738}" dt="2026-10-13T17:57:57.020" v="37" actId="962"/>
          <ac:grpSpMkLst>
            <pc:docMk/>
            <pc:sldMk cId="286300052" sldId="303"/>
            <ac:grpSpMk id="7" creationId="{5570AA10-3F11-F052-E952-8C885817E4C3}"/>
          </ac:grpSpMkLst>
        </pc:grpChg>
        <pc:grpChg chg="add mod ord">
          <ac:chgData name="April Durrence" userId="2314a7d0-99d3-4144-8a7f-648170c8b7b7" providerId="ADAL" clId="{68E68606-215C-471F-BC59-978B4456F738}" dt="2026-10-13T17:58:53.449" v="41" actId="13244"/>
          <ac:grpSpMkLst>
            <pc:docMk/>
            <pc:sldMk cId="286300052" sldId="303"/>
            <ac:grpSpMk id="13" creationId="{FC15DBE2-E44D-7979-6B2C-66FF803D182E}"/>
          </ac:grpSpMkLst>
        </pc:grpChg>
        <pc:grpChg chg="add mod">
          <ac:chgData name="April Durrence" userId="2314a7d0-99d3-4144-8a7f-648170c8b7b7" providerId="ADAL" clId="{68E68606-215C-471F-BC59-978B4456F738}" dt="2026-10-13T17:58:20.326" v="40" actId="962"/>
          <ac:grpSpMkLst>
            <pc:docMk/>
            <pc:sldMk cId="286300052" sldId="303"/>
            <ac:grpSpMk id="38" creationId="{4AA31340-5263-8BF3-2882-9F70A5F6252E}"/>
          </ac:grpSpMkLst>
        </pc:grpChg>
        <pc:grpChg chg="add mod">
          <ac:chgData name="April Durrence" userId="2314a7d0-99d3-4144-8a7f-648170c8b7b7" providerId="ADAL" clId="{68E68606-215C-471F-BC59-978B4456F738}" dt="2026-10-13T18:03:43.338" v="53" actId="962"/>
          <ac:grpSpMkLst>
            <pc:docMk/>
            <pc:sldMk cId="286300052" sldId="303"/>
            <ac:grpSpMk id="39" creationId="{CD5F7DE7-DEA8-E83B-68CB-0E6E9AF22D9A}"/>
          </ac:grpSpMkLst>
        </pc:grpChg>
        <pc:grpChg chg="add mod">
          <ac:chgData name="April Durrence" userId="2314a7d0-99d3-4144-8a7f-648170c8b7b7" providerId="ADAL" clId="{68E68606-215C-471F-BC59-978B4456F738}" dt="2026-10-13T18:10:48.388" v="79" actId="962"/>
          <ac:grpSpMkLst>
            <pc:docMk/>
            <pc:sldMk cId="286300052" sldId="303"/>
            <ac:grpSpMk id="45" creationId="{FCB4325E-FCC9-C4CA-89EB-EDC07C7DAED3}"/>
          </ac:grpSpMkLst>
        </pc:grpChg>
        <pc:grpChg chg="add mod">
          <ac:chgData name="April Durrence" userId="2314a7d0-99d3-4144-8a7f-648170c8b7b7" providerId="ADAL" clId="{68E68606-215C-471F-BC59-978B4456F738}" dt="2026-10-13T18:14:24.902" v="103" actId="962"/>
          <ac:grpSpMkLst>
            <pc:docMk/>
            <pc:sldMk cId="286300052" sldId="303"/>
            <ac:grpSpMk id="49" creationId="{9DAEC48B-40D7-695B-A072-9897393BB55A}"/>
          </ac:grpSpMkLst>
        </pc:grpChg>
        <pc:grpChg chg="add mod">
          <ac:chgData name="April Durrence" userId="2314a7d0-99d3-4144-8a7f-648170c8b7b7" providerId="ADAL" clId="{68E68606-215C-471F-BC59-978B4456F738}" dt="2026-10-13T18:15:01.353" v="106" actId="962"/>
          <ac:grpSpMkLst>
            <pc:docMk/>
            <pc:sldMk cId="286300052" sldId="303"/>
            <ac:grpSpMk id="50" creationId="{F5DCBBCB-C6AF-BCAC-6325-D868A1FA8B66}"/>
          </ac:grpSpMkLst>
        </pc:grpChg>
        <pc:grpChg chg="add mod">
          <ac:chgData name="April Durrence" userId="2314a7d0-99d3-4144-8a7f-648170c8b7b7" providerId="ADAL" clId="{68E68606-215C-471F-BC59-978B4456F738}" dt="2026-10-13T18:16:58.732" v="117" actId="962"/>
          <ac:grpSpMkLst>
            <pc:docMk/>
            <pc:sldMk cId="286300052" sldId="303"/>
            <ac:grpSpMk id="51" creationId="{6330F783-F40A-7BD2-BA26-53FD99770B10}"/>
          </ac:grpSpMkLst>
        </pc:grpChg>
        <pc:picChg chg="mod ord">
          <ac:chgData name="April Durrence" userId="2314a7d0-99d3-4144-8a7f-648170c8b7b7" providerId="ADAL" clId="{68E68606-215C-471F-BC59-978B4456F738}" dt="2026-10-13T18:14:06.468" v="102" actId="164"/>
          <ac:picMkLst>
            <pc:docMk/>
            <pc:sldMk cId="286300052" sldId="303"/>
            <ac:picMk id="12" creationId="{3C22FD86-C8DE-6D12-F7D1-7F113E6B6327}"/>
          </ac:picMkLst>
        </pc:picChg>
        <pc:picChg chg="mod ord">
          <ac:chgData name="April Durrence" userId="2314a7d0-99d3-4144-8a7f-648170c8b7b7" providerId="ADAL" clId="{68E68606-215C-471F-BC59-978B4456F738}" dt="2026-10-13T17:58:18.068" v="39" actId="164"/>
          <ac:picMkLst>
            <pc:docMk/>
            <pc:sldMk cId="286300052" sldId="303"/>
            <ac:picMk id="14" creationId="{BAFFE775-0EC5-A9BA-83CE-6D51F1568BFA}"/>
          </ac:picMkLst>
        </pc:picChg>
        <pc:picChg chg="mod ord">
          <ac:chgData name="April Durrence" userId="2314a7d0-99d3-4144-8a7f-648170c8b7b7" providerId="ADAL" clId="{68E68606-215C-471F-BC59-978B4456F738}" dt="2026-10-13T18:14:57.138" v="105" actId="164"/>
          <ac:picMkLst>
            <pc:docMk/>
            <pc:sldMk cId="286300052" sldId="303"/>
            <ac:picMk id="15" creationId="{369729D8-36AA-CD47-AB1A-32F6B08BB87D}"/>
          </ac:picMkLst>
        </pc:picChg>
        <pc:picChg chg="mod ord topLvl">
          <ac:chgData name="April Durrence" userId="2314a7d0-99d3-4144-8a7f-648170c8b7b7" providerId="ADAL" clId="{68E68606-215C-471F-BC59-978B4456F738}" dt="2026-10-13T18:10:45.918" v="78" actId="338"/>
          <ac:picMkLst>
            <pc:docMk/>
            <pc:sldMk cId="286300052" sldId="303"/>
            <ac:picMk id="18" creationId="{8A3E8637-C80C-7967-C981-2BCFAA6629B2}"/>
          </ac:picMkLst>
        </pc:picChg>
        <pc:picChg chg="mod ord">
          <ac:chgData name="April Durrence" userId="2314a7d0-99d3-4144-8a7f-648170c8b7b7" providerId="ADAL" clId="{68E68606-215C-471F-BC59-978B4456F738}" dt="2026-10-13T17:55:08.429" v="28" actId="164"/>
          <ac:picMkLst>
            <pc:docMk/>
            <pc:sldMk cId="286300052" sldId="303"/>
            <ac:picMk id="21" creationId="{9BC7F453-83DE-BD72-702B-9E660C38F267}"/>
          </ac:picMkLst>
        </pc:picChg>
        <pc:picChg chg="mod">
          <ac:chgData name="April Durrence" userId="2314a7d0-99d3-4144-8a7f-648170c8b7b7" providerId="ADAL" clId="{68E68606-215C-471F-BC59-978B4456F738}" dt="2026-10-13T17:54:07.272" v="23" actId="164"/>
          <ac:picMkLst>
            <pc:docMk/>
            <pc:sldMk cId="286300052" sldId="303"/>
            <ac:picMk id="26" creationId="{6C4463FF-0E16-5A2B-9875-88D20BA41E15}"/>
          </ac:picMkLst>
        </pc:picChg>
        <pc:picChg chg="mod topLvl">
          <ac:chgData name="April Durrence" userId="2314a7d0-99d3-4144-8a7f-648170c8b7b7" providerId="ADAL" clId="{68E68606-215C-471F-BC59-978B4456F738}" dt="2026-10-13T18:16:55.915" v="116" actId="164"/>
          <ac:picMkLst>
            <pc:docMk/>
            <pc:sldMk cId="286300052" sldId="303"/>
            <ac:picMk id="30" creationId="{E82FDDA5-90B0-D954-23EB-102A2082A3F0}"/>
          </ac:picMkLst>
        </pc:picChg>
        <pc:picChg chg="mod topLvl">
          <ac:chgData name="April Durrence" userId="2314a7d0-99d3-4144-8a7f-648170c8b7b7" providerId="ADAL" clId="{68E68606-215C-471F-BC59-978B4456F738}" dt="2026-10-13T18:16:55.915" v="116" actId="164"/>
          <ac:picMkLst>
            <pc:docMk/>
            <pc:sldMk cId="286300052" sldId="303"/>
            <ac:picMk id="31" creationId="{8F1D0990-92FC-8F57-DE36-B46FC5BB9495}"/>
          </ac:picMkLst>
        </pc:picChg>
        <pc:picChg chg="mod ord">
          <ac:chgData name="April Durrence" userId="2314a7d0-99d3-4144-8a7f-648170c8b7b7" providerId="ADAL" clId="{68E68606-215C-471F-BC59-978B4456F738}" dt="2026-10-13T18:03:40.918" v="52" actId="164"/>
          <ac:picMkLst>
            <pc:docMk/>
            <pc:sldMk cId="286300052" sldId="303"/>
            <ac:picMk id="37" creationId="{247CBEF1-17E4-686D-51E3-604AA87409C3}"/>
          </ac:picMkLst>
        </pc:picChg>
        <pc:cxnChg chg="ord">
          <ac:chgData name="April Durrence" userId="2314a7d0-99d3-4144-8a7f-648170c8b7b7" providerId="ADAL" clId="{68E68606-215C-471F-BC59-978B4456F738}" dt="2026-10-13T17:56:07.298" v="30" actId="13244"/>
          <ac:cxnSpMkLst>
            <pc:docMk/>
            <pc:sldMk cId="286300052" sldId="303"/>
            <ac:cxnSpMk id="4" creationId="{7E1AA68E-10EA-569B-A290-F506F7352B58}"/>
          </ac:cxnSpMkLst>
        </pc:cxnChg>
      </pc:sldChg>
      <pc:sldChg chg="modSp mod">
        <pc:chgData name="April Durrence" userId="2314a7d0-99d3-4144-8a7f-648170c8b7b7" providerId="ADAL" clId="{68E68606-215C-471F-BC59-978B4456F738}" dt="2026-10-13T18:45:17.737" v="230" actId="14100"/>
        <pc:sldMkLst>
          <pc:docMk/>
          <pc:sldMk cId="521254654" sldId="308"/>
        </pc:sldMkLst>
        <pc:spChg chg="mod">
          <ac:chgData name="April Durrence" userId="2314a7d0-99d3-4144-8a7f-648170c8b7b7" providerId="ADAL" clId="{68E68606-215C-471F-BC59-978B4456F738}" dt="2026-10-13T18:45:17.737" v="230" actId="14100"/>
          <ac:spMkLst>
            <pc:docMk/>
            <pc:sldMk cId="521254654" sldId="308"/>
            <ac:spMk id="2" creationId="{42186CEC-8B7D-5B04-809D-E66E233AA63B}"/>
          </ac:spMkLst>
        </pc:spChg>
      </pc:sldChg>
      <pc:sldChg chg="modSp mod">
        <pc:chgData name="April Durrence" userId="2314a7d0-99d3-4144-8a7f-648170c8b7b7" providerId="ADAL" clId="{68E68606-215C-471F-BC59-978B4456F738}" dt="2026-10-13T18:46:17.992" v="236" actId="14100"/>
        <pc:sldMkLst>
          <pc:docMk/>
          <pc:sldMk cId="1741326774" sldId="316"/>
        </pc:sldMkLst>
        <pc:spChg chg="mod">
          <ac:chgData name="April Durrence" userId="2314a7d0-99d3-4144-8a7f-648170c8b7b7" providerId="ADAL" clId="{68E68606-215C-471F-BC59-978B4456F738}" dt="2026-10-13T18:46:17.992" v="236" actId="14100"/>
          <ac:spMkLst>
            <pc:docMk/>
            <pc:sldMk cId="1741326774" sldId="316"/>
            <ac:spMk id="2" creationId="{DE880BFE-9BD7-6032-564C-482AB7082ACE}"/>
          </ac:spMkLst>
        </pc:spChg>
      </pc:sldChg>
      <pc:sldChg chg="modSp mod">
        <pc:chgData name="April Durrence" userId="2314a7d0-99d3-4144-8a7f-648170c8b7b7" providerId="ADAL" clId="{68E68606-215C-471F-BC59-978B4456F738}" dt="2026-10-13T19:29:53.741" v="263" actId="962"/>
        <pc:sldMkLst>
          <pc:docMk/>
          <pc:sldMk cId="1175794048" sldId="336"/>
        </pc:sldMkLst>
        <pc:spChg chg="mod">
          <ac:chgData name="April Durrence" userId="2314a7d0-99d3-4144-8a7f-648170c8b7b7" providerId="ADAL" clId="{68E68606-215C-471F-BC59-978B4456F738}" dt="2026-10-13T18:50:44.754" v="260" actId="14100"/>
          <ac:spMkLst>
            <pc:docMk/>
            <pc:sldMk cId="1175794048" sldId="336"/>
            <ac:spMk id="2" creationId="{865D164F-ECE4-6906-F627-3CB67A4808DA}"/>
          </ac:spMkLst>
        </pc:spChg>
        <pc:graphicFrameChg chg="mod">
          <ac:chgData name="April Durrence" userId="2314a7d0-99d3-4144-8a7f-648170c8b7b7" providerId="ADAL" clId="{68E68606-215C-471F-BC59-978B4456F738}" dt="2026-10-13T19:29:53.741" v="263" actId="962"/>
          <ac:graphicFrameMkLst>
            <pc:docMk/>
            <pc:sldMk cId="1175794048" sldId="336"/>
            <ac:graphicFrameMk id="7" creationId="{7D78B2E5-22D5-E141-538A-78FCEAC6FC8C}"/>
          </ac:graphicFrameMkLst>
        </pc:graphicFrameChg>
      </pc:sldChg>
      <pc:sldChg chg="addSp delSp modSp">
        <pc:chgData name="April Durrence" userId="2314a7d0-99d3-4144-8a7f-648170c8b7b7" providerId="ADAL" clId="{68E68606-215C-471F-BC59-978B4456F738}" dt="2026-10-12T18:05:05.026" v="2" actId="767"/>
        <pc:sldMkLst>
          <pc:docMk/>
          <pc:sldMk cId="3697642172" sldId="352"/>
        </pc:sldMkLst>
      </pc:sldChg>
      <pc:sldChg chg="modSp mod">
        <pc:chgData name="April Durrence" userId="2314a7d0-99d3-4144-8a7f-648170c8b7b7" providerId="ADAL" clId="{68E68606-215C-471F-BC59-978B4456F738}" dt="2026-10-13T20:52:41.414" v="401" actId="13244"/>
        <pc:sldMkLst>
          <pc:docMk/>
          <pc:sldMk cId="1824250799" sldId="356"/>
        </pc:sldMkLst>
        <pc:spChg chg="mod">
          <ac:chgData name="April Durrence" userId="2314a7d0-99d3-4144-8a7f-648170c8b7b7" providerId="ADAL" clId="{68E68606-215C-471F-BC59-978B4456F738}" dt="2026-10-13T20:51:15.444" v="388" actId="3626"/>
          <ac:spMkLst>
            <pc:docMk/>
            <pc:sldMk cId="1824250799" sldId="356"/>
            <ac:spMk id="4" creationId="{A5DE0EE7-F855-BDFD-A670-BD3462A25E61}"/>
          </ac:spMkLst>
        </pc:spChg>
        <pc:spChg chg="mod ord">
          <ac:chgData name="April Durrence" userId="2314a7d0-99d3-4144-8a7f-648170c8b7b7" providerId="ADAL" clId="{68E68606-215C-471F-BC59-978B4456F738}" dt="2026-10-13T20:52:41.414" v="401" actId="13244"/>
          <ac:spMkLst>
            <pc:docMk/>
            <pc:sldMk cId="1824250799" sldId="356"/>
            <ac:spMk id="8" creationId="{117B1A8F-EDA0-C58F-A191-F1F95B5DE45C}"/>
          </ac:spMkLst>
        </pc:spChg>
      </pc:sldChg>
      <pc:sldChg chg="modSp mod">
        <pc:chgData name="April Durrence" userId="2314a7d0-99d3-4144-8a7f-648170c8b7b7" providerId="ADAL" clId="{68E68606-215C-471F-BC59-978B4456F738}" dt="2026-10-13T18:48:47.707" v="250" actId="14100"/>
        <pc:sldMkLst>
          <pc:docMk/>
          <pc:sldMk cId="1222653043" sldId="368"/>
        </pc:sldMkLst>
        <pc:spChg chg="mod">
          <ac:chgData name="April Durrence" userId="2314a7d0-99d3-4144-8a7f-648170c8b7b7" providerId="ADAL" clId="{68E68606-215C-471F-BC59-978B4456F738}" dt="2026-10-13T18:48:47.707" v="250" actId="14100"/>
          <ac:spMkLst>
            <pc:docMk/>
            <pc:sldMk cId="1222653043" sldId="368"/>
            <ac:spMk id="2" creationId="{E05F9A84-DC31-1045-4F04-626AF6283752}"/>
          </ac:spMkLst>
        </pc:spChg>
        <pc:spChg chg="mod">
          <ac:chgData name="April Durrence" userId="2314a7d0-99d3-4144-8a7f-648170c8b7b7" providerId="ADAL" clId="{68E68606-215C-471F-BC59-978B4456F738}" dt="2026-10-13T18:33:09.582" v="177" actId="207"/>
          <ac:spMkLst>
            <pc:docMk/>
            <pc:sldMk cId="1222653043" sldId="368"/>
            <ac:spMk id="4" creationId="{7C224381-F9C7-44B7-6739-8B54D61F4CD0}"/>
          </ac:spMkLst>
        </pc:spChg>
      </pc:sldChg>
      <pc:sldChg chg="modSp mod">
        <pc:chgData name="April Durrence" userId="2314a7d0-99d3-4144-8a7f-648170c8b7b7" providerId="ADAL" clId="{68E68606-215C-471F-BC59-978B4456F738}" dt="2026-10-13T18:49:05.843" v="251" actId="14100"/>
        <pc:sldMkLst>
          <pc:docMk/>
          <pc:sldMk cId="2810200066" sldId="377"/>
        </pc:sldMkLst>
        <pc:spChg chg="mod">
          <ac:chgData name="April Durrence" userId="2314a7d0-99d3-4144-8a7f-648170c8b7b7" providerId="ADAL" clId="{68E68606-215C-471F-BC59-978B4456F738}" dt="2026-10-13T18:49:05.843" v="251" actId="14100"/>
          <ac:spMkLst>
            <pc:docMk/>
            <pc:sldMk cId="2810200066" sldId="377"/>
            <ac:spMk id="2" creationId="{B17DC9C4-5251-9D44-9B66-CD349C788F0F}"/>
          </ac:spMkLst>
        </pc:spChg>
      </pc:sldChg>
      <pc:sldChg chg="modSp mod">
        <pc:chgData name="April Durrence" userId="2314a7d0-99d3-4144-8a7f-648170c8b7b7" providerId="ADAL" clId="{68E68606-215C-471F-BC59-978B4456F738}" dt="2026-10-13T20:23:22.001" v="387" actId="1076"/>
        <pc:sldMkLst>
          <pc:docMk/>
          <pc:sldMk cId="2412881401" sldId="380"/>
        </pc:sldMkLst>
        <pc:spChg chg="mod">
          <ac:chgData name="April Durrence" userId="2314a7d0-99d3-4144-8a7f-648170c8b7b7" providerId="ADAL" clId="{68E68606-215C-471F-BC59-978B4456F738}" dt="2026-10-13T18:50:08.220" v="255" actId="14100"/>
          <ac:spMkLst>
            <pc:docMk/>
            <pc:sldMk cId="2412881401" sldId="380"/>
            <ac:spMk id="2" creationId="{DDE33386-6201-716A-D752-BF531B4AAE2E}"/>
          </ac:spMkLst>
        </pc:spChg>
        <pc:spChg chg="mod">
          <ac:chgData name="April Durrence" userId="2314a7d0-99d3-4144-8a7f-648170c8b7b7" providerId="ADAL" clId="{68E68606-215C-471F-BC59-978B4456F738}" dt="2026-10-13T20:23:22.001" v="387" actId="1076"/>
          <ac:spMkLst>
            <pc:docMk/>
            <pc:sldMk cId="2412881401" sldId="380"/>
            <ac:spMk id="3" creationId="{1587EDEC-9444-D6A5-4FA4-1A473DCC7829}"/>
          </ac:spMkLst>
        </pc:spChg>
      </pc:sldChg>
      <pc:sldChg chg="modSp mod">
        <pc:chgData name="April Durrence" userId="2314a7d0-99d3-4144-8a7f-648170c8b7b7" providerId="ADAL" clId="{68E68606-215C-471F-BC59-978B4456F738}" dt="2026-10-13T18:46:35.236" v="237" actId="14100"/>
        <pc:sldMkLst>
          <pc:docMk/>
          <pc:sldMk cId="376826286" sldId="387"/>
        </pc:sldMkLst>
        <pc:spChg chg="mod">
          <ac:chgData name="April Durrence" userId="2314a7d0-99d3-4144-8a7f-648170c8b7b7" providerId="ADAL" clId="{68E68606-215C-471F-BC59-978B4456F738}" dt="2026-10-13T18:46:35.236" v="237" actId="14100"/>
          <ac:spMkLst>
            <pc:docMk/>
            <pc:sldMk cId="376826286" sldId="387"/>
            <ac:spMk id="2" creationId="{A46D88DD-A944-E407-189F-221204DF71B2}"/>
          </ac:spMkLst>
        </pc:spChg>
      </pc:sldChg>
      <pc:sldChg chg="modSp mod">
        <pc:chgData name="April Durrence" userId="2314a7d0-99d3-4144-8a7f-648170c8b7b7" providerId="ADAL" clId="{68E68606-215C-471F-BC59-978B4456F738}" dt="2026-10-19T18:54:44.817" v="425" actId="20577"/>
        <pc:sldMkLst>
          <pc:docMk/>
          <pc:sldMk cId="975283092" sldId="391"/>
        </pc:sldMkLst>
        <pc:spChg chg="mod">
          <ac:chgData name="April Durrence" userId="2314a7d0-99d3-4144-8a7f-648170c8b7b7" providerId="ADAL" clId="{68E68606-215C-471F-BC59-978B4456F738}" dt="2026-10-13T18:48:25.407" v="247" actId="14100"/>
          <ac:spMkLst>
            <pc:docMk/>
            <pc:sldMk cId="975283092" sldId="391"/>
            <ac:spMk id="2" creationId="{CBDB3A96-04CC-0B69-3C41-C6478FF5D243}"/>
          </ac:spMkLst>
        </pc:spChg>
        <pc:spChg chg="mod">
          <ac:chgData name="April Durrence" userId="2314a7d0-99d3-4144-8a7f-648170c8b7b7" providerId="ADAL" clId="{68E68606-215C-471F-BC59-978B4456F738}" dt="2026-10-19T18:54:44.817" v="425" actId="20577"/>
          <ac:spMkLst>
            <pc:docMk/>
            <pc:sldMk cId="975283092" sldId="391"/>
            <ac:spMk id="5" creationId="{3B43868F-0735-0BA0-EFE7-D47AE16416D6}"/>
          </ac:spMkLst>
        </pc:spChg>
      </pc:sldChg>
      <pc:sldChg chg="modSp mod">
        <pc:chgData name="April Durrence" userId="2314a7d0-99d3-4144-8a7f-648170c8b7b7" providerId="ADAL" clId="{68E68606-215C-471F-BC59-978B4456F738}" dt="2026-10-13T20:52:28.667" v="400" actId="20577"/>
        <pc:sldMkLst>
          <pc:docMk/>
          <pc:sldMk cId="1987188292" sldId="392"/>
        </pc:sldMkLst>
        <pc:spChg chg="mod">
          <ac:chgData name="April Durrence" userId="2314a7d0-99d3-4144-8a7f-648170c8b7b7" providerId="ADAL" clId="{68E68606-215C-471F-BC59-978B4456F738}" dt="2026-10-13T20:52:28.667" v="400" actId="20577"/>
          <ac:spMkLst>
            <pc:docMk/>
            <pc:sldMk cId="1987188292" sldId="392"/>
            <ac:spMk id="2" creationId="{E54ECB9C-95C9-5699-E3F8-892CF67AB949}"/>
          </ac:spMkLst>
        </pc:spChg>
      </pc:sldChg>
      <pc:sldChg chg="modSp mod">
        <pc:chgData name="April Durrence" userId="2314a7d0-99d3-4144-8a7f-648170c8b7b7" providerId="ADAL" clId="{68E68606-215C-471F-BC59-978B4456F738}" dt="2026-10-19T21:52:20.042" v="629" actId="962"/>
        <pc:sldMkLst>
          <pc:docMk/>
          <pc:sldMk cId="154791273" sldId="393"/>
        </pc:sldMkLst>
        <pc:spChg chg="mod">
          <ac:chgData name="April Durrence" userId="2314a7d0-99d3-4144-8a7f-648170c8b7b7" providerId="ADAL" clId="{68E68606-215C-471F-BC59-978B4456F738}" dt="2026-10-13T18:49:44.594" v="253" actId="14100"/>
          <ac:spMkLst>
            <pc:docMk/>
            <pc:sldMk cId="154791273" sldId="393"/>
            <ac:spMk id="2" creationId="{F772408C-E1F9-8E8C-E05D-FCA8372FD78D}"/>
          </ac:spMkLst>
        </pc:spChg>
        <pc:picChg chg="mod">
          <ac:chgData name="April Durrence" userId="2314a7d0-99d3-4144-8a7f-648170c8b7b7" providerId="ADAL" clId="{68E68606-215C-471F-BC59-978B4456F738}" dt="2026-10-19T21:52:20.042" v="629" actId="962"/>
          <ac:picMkLst>
            <pc:docMk/>
            <pc:sldMk cId="154791273" sldId="393"/>
            <ac:picMk id="6" creationId="{081BA734-27C7-C2DD-489C-412953148076}"/>
          </ac:picMkLst>
        </pc:picChg>
      </pc:sldChg>
      <pc:sldChg chg="modSp mod">
        <pc:chgData name="April Durrence" userId="2314a7d0-99d3-4144-8a7f-648170c8b7b7" providerId="ADAL" clId="{68E68606-215C-471F-BC59-978B4456F738}" dt="2026-10-13T20:53:33.844" v="408" actId="13244"/>
        <pc:sldMkLst>
          <pc:docMk/>
          <pc:sldMk cId="3402994684" sldId="394"/>
        </pc:sldMkLst>
        <pc:spChg chg="mod ord">
          <ac:chgData name="April Durrence" userId="2314a7d0-99d3-4144-8a7f-648170c8b7b7" providerId="ADAL" clId="{68E68606-215C-471F-BC59-978B4456F738}" dt="2026-10-13T20:53:19.334" v="405" actId="962"/>
          <ac:spMkLst>
            <pc:docMk/>
            <pc:sldMk cId="3402994684" sldId="394"/>
            <ac:spMk id="3" creationId="{2BDB0D65-01AA-3431-8A41-BE2C5A2464E1}"/>
          </ac:spMkLst>
        </pc:spChg>
        <pc:spChg chg="ord">
          <ac:chgData name="April Durrence" userId="2314a7d0-99d3-4144-8a7f-648170c8b7b7" providerId="ADAL" clId="{68E68606-215C-471F-BC59-978B4456F738}" dt="2026-10-13T20:52:44.174" v="402" actId="13244"/>
          <ac:spMkLst>
            <pc:docMk/>
            <pc:sldMk cId="3402994684" sldId="394"/>
            <ac:spMk id="6" creationId="{C56526F2-AEAB-9C51-F24B-8B8C94055750}"/>
          </ac:spMkLst>
        </pc:spChg>
        <pc:spChg chg="mod ord">
          <ac:chgData name="April Durrence" userId="2314a7d0-99d3-4144-8a7f-648170c8b7b7" providerId="ADAL" clId="{68E68606-215C-471F-BC59-978B4456F738}" dt="2026-10-13T20:53:33.844" v="408" actId="13244"/>
          <ac:spMkLst>
            <pc:docMk/>
            <pc:sldMk cId="3402994684" sldId="394"/>
            <ac:spMk id="8" creationId="{681C348E-9A2F-E077-CB76-C6880E02E6FF}"/>
          </ac:spMkLst>
        </pc:spChg>
        <pc:picChg chg="mod ord">
          <ac:chgData name="April Durrence" userId="2314a7d0-99d3-4144-8a7f-648170c8b7b7" providerId="ADAL" clId="{68E68606-215C-471F-BC59-978B4456F738}" dt="2026-10-13T20:52:47.480" v="403" actId="13244"/>
          <ac:picMkLst>
            <pc:docMk/>
            <pc:sldMk cId="3402994684" sldId="394"/>
            <ac:picMk id="4" creationId="{6F18003B-1428-D315-6BD7-A4705831EE73}"/>
          </ac:picMkLst>
        </pc:picChg>
      </pc:sldChg>
      <pc:sldChg chg="modSp mod">
        <pc:chgData name="April Durrence" userId="2314a7d0-99d3-4144-8a7f-648170c8b7b7" providerId="ADAL" clId="{68E68606-215C-471F-BC59-978B4456F738}" dt="2026-10-13T20:17:23.455" v="380" actId="962"/>
        <pc:sldMkLst>
          <pc:docMk/>
          <pc:sldMk cId="2136449405" sldId="395"/>
        </pc:sldMkLst>
        <pc:spChg chg="mod">
          <ac:chgData name="April Durrence" userId="2314a7d0-99d3-4144-8a7f-648170c8b7b7" providerId="ADAL" clId="{68E68606-215C-471F-BC59-978B4456F738}" dt="2026-10-12T21:18:17.896" v="14"/>
          <ac:spMkLst>
            <pc:docMk/>
            <pc:sldMk cId="2136449405" sldId="395"/>
            <ac:spMk id="2" creationId="{A6DF75F1-F2DE-31FF-BB01-DA10E7BE0AF6}"/>
          </ac:spMkLst>
        </pc:spChg>
        <pc:spChg chg="mod">
          <ac:chgData name="April Durrence" userId="2314a7d0-99d3-4144-8a7f-648170c8b7b7" providerId="ADAL" clId="{68E68606-215C-471F-BC59-978B4456F738}" dt="2026-10-13T18:50:38.322" v="259" actId="14100"/>
          <ac:spMkLst>
            <pc:docMk/>
            <pc:sldMk cId="2136449405" sldId="395"/>
            <ac:spMk id="8" creationId="{B4EEC144-A805-AF5A-FA5B-06F2D5F48910}"/>
          </ac:spMkLst>
        </pc:spChg>
        <pc:picChg chg="mod">
          <ac:chgData name="April Durrence" userId="2314a7d0-99d3-4144-8a7f-648170c8b7b7" providerId="ADAL" clId="{68E68606-215C-471F-BC59-978B4456F738}" dt="2026-10-13T20:17:23.455" v="380" actId="962"/>
          <ac:picMkLst>
            <pc:docMk/>
            <pc:sldMk cId="2136449405" sldId="395"/>
            <ac:picMk id="4" creationId="{A9E1DD3C-D153-25F1-E69D-221F8C4FF70C}"/>
          </ac:picMkLst>
        </pc:picChg>
      </pc:sldChg>
      <pc:sldChg chg="modSp mod">
        <pc:chgData name="April Durrence" userId="2314a7d0-99d3-4144-8a7f-648170c8b7b7" providerId="ADAL" clId="{68E68606-215C-471F-BC59-978B4456F738}" dt="2026-10-13T18:50:32.667" v="258" actId="14100"/>
        <pc:sldMkLst>
          <pc:docMk/>
          <pc:sldMk cId="3813953259" sldId="396"/>
        </pc:sldMkLst>
        <pc:spChg chg="mod">
          <ac:chgData name="April Durrence" userId="2314a7d0-99d3-4144-8a7f-648170c8b7b7" providerId="ADAL" clId="{68E68606-215C-471F-BC59-978B4456F738}" dt="2026-10-13T18:50:32.667" v="258" actId="14100"/>
          <ac:spMkLst>
            <pc:docMk/>
            <pc:sldMk cId="3813953259" sldId="396"/>
            <ac:spMk id="8" creationId="{E20EF345-8CB5-702C-69DB-0B19C7BE42E5}"/>
          </ac:spMkLst>
        </pc:spChg>
        <pc:graphicFrameChg chg="mod">
          <ac:chgData name="April Durrence" userId="2314a7d0-99d3-4144-8a7f-648170c8b7b7" providerId="ADAL" clId="{68E68606-215C-471F-BC59-978B4456F738}" dt="2026-10-12T21:15:11.127" v="12"/>
          <ac:graphicFrameMkLst>
            <pc:docMk/>
            <pc:sldMk cId="3813953259" sldId="396"/>
            <ac:graphicFrameMk id="7" creationId="{A879CC6D-DCD5-C023-705A-6ABD08E86CD3}"/>
          </ac:graphicFrameMkLst>
        </pc:graphicFrameChg>
      </pc:sldChg>
      <pc:sldChg chg="modSp mod">
        <pc:chgData name="April Durrence" userId="2314a7d0-99d3-4144-8a7f-648170c8b7b7" providerId="ADAL" clId="{68E68606-215C-471F-BC59-978B4456F738}" dt="2026-10-15T21:48:35.674" v="418" actId="962"/>
        <pc:sldMkLst>
          <pc:docMk/>
          <pc:sldMk cId="1941677899" sldId="401"/>
        </pc:sldMkLst>
        <pc:spChg chg="mod">
          <ac:chgData name="April Durrence" userId="2314a7d0-99d3-4144-8a7f-648170c8b7b7" providerId="ADAL" clId="{68E68606-215C-471F-BC59-978B4456F738}" dt="2026-10-13T18:47:18.590" v="242" actId="14100"/>
          <ac:spMkLst>
            <pc:docMk/>
            <pc:sldMk cId="1941677899" sldId="401"/>
            <ac:spMk id="2" creationId="{88E36726-0833-540D-4952-5EA8784F9A86}"/>
          </ac:spMkLst>
        </pc:spChg>
        <pc:spChg chg="mod">
          <ac:chgData name="April Durrence" userId="2314a7d0-99d3-4144-8a7f-648170c8b7b7" providerId="ADAL" clId="{68E68606-215C-471F-BC59-978B4456F738}" dt="2026-10-12T20:30:04.652" v="3"/>
          <ac:spMkLst>
            <pc:docMk/>
            <pc:sldMk cId="1941677899" sldId="401"/>
            <ac:spMk id="5" creationId="{BCDC8EC3-8811-B2F2-C080-63A83AB0A9B3}"/>
          </ac:spMkLst>
        </pc:spChg>
        <pc:picChg chg="mod">
          <ac:chgData name="April Durrence" userId="2314a7d0-99d3-4144-8a7f-648170c8b7b7" providerId="ADAL" clId="{68E68606-215C-471F-BC59-978B4456F738}" dt="2026-10-15T21:47:42.228" v="417" actId="962"/>
          <ac:picMkLst>
            <pc:docMk/>
            <pc:sldMk cId="1941677899" sldId="401"/>
            <ac:picMk id="8" creationId="{66CA6F1D-6EC0-FA42-926A-E3B341A0B238}"/>
          </ac:picMkLst>
        </pc:picChg>
        <pc:picChg chg="mod">
          <ac:chgData name="April Durrence" userId="2314a7d0-99d3-4144-8a7f-648170c8b7b7" providerId="ADAL" clId="{68E68606-215C-471F-BC59-978B4456F738}" dt="2026-10-15T21:48:35.674" v="418" actId="962"/>
          <ac:picMkLst>
            <pc:docMk/>
            <pc:sldMk cId="1941677899" sldId="401"/>
            <ac:picMk id="12" creationId="{E570FAB2-EFAD-96E9-9E61-1B49E3A9CF5F}"/>
          </ac:picMkLst>
        </pc:picChg>
      </pc:sldChg>
      <pc:sldChg chg="modSp mod">
        <pc:chgData name="April Durrence" userId="2314a7d0-99d3-4144-8a7f-648170c8b7b7" providerId="ADAL" clId="{68E68606-215C-471F-BC59-978B4456F738}" dt="2026-10-13T18:48:37.297" v="249" actId="14100"/>
        <pc:sldMkLst>
          <pc:docMk/>
          <pc:sldMk cId="1884156941" sldId="402"/>
        </pc:sldMkLst>
        <pc:spChg chg="mod">
          <ac:chgData name="April Durrence" userId="2314a7d0-99d3-4144-8a7f-648170c8b7b7" providerId="ADAL" clId="{68E68606-215C-471F-BC59-978B4456F738}" dt="2026-10-13T18:48:37.297" v="249" actId="14100"/>
          <ac:spMkLst>
            <pc:docMk/>
            <pc:sldMk cId="1884156941" sldId="402"/>
            <ac:spMk id="2" creationId="{87366740-072E-8CDE-8D06-5F04D9980F9A}"/>
          </ac:spMkLst>
        </pc:spChg>
      </pc:sldChg>
      <pc:sldChg chg="modSp mod">
        <pc:chgData name="April Durrence" userId="2314a7d0-99d3-4144-8a7f-648170c8b7b7" providerId="ADAL" clId="{68E68606-215C-471F-BC59-978B4456F738}" dt="2026-10-16T18:43:14.124" v="424" actId="20577"/>
        <pc:sldMkLst>
          <pc:docMk/>
          <pc:sldMk cId="2897710157" sldId="403"/>
        </pc:sldMkLst>
        <pc:spChg chg="mod">
          <ac:chgData name="April Durrence" userId="2314a7d0-99d3-4144-8a7f-648170c8b7b7" providerId="ADAL" clId="{68E68606-215C-471F-BC59-978B4456F738}" dt="2026-10-13T18:47:59.767" v="245" actId="14100"/>
          <ac:spMkLst>
            <pc:docMk/>
            <pc:sldMk cId="2897710157" sldId="403"/>
            <ac:spMk id="2" creationId="{765FA728-71B4-D290-91EF-133825A005B4}"/>
          </ac:spMkLst>
        </pc:spChg>
        <pc:spChg chg="mod">
          <ac:chgData name="April Durrence" userId="2314a7d0-99d3-4144-8a7f-648170c8b7b7" providerId="ADAL" clId="{68E68606-215C-471F-BC59-978B4456F738}" dt="2026-10-16T18:43:14.124" v="424" actId="20577"/>
          <ac:spMkLst>
            <pc:docMk/>
            <pc:sldMk cId="2897710157" sldId="403"/>
            <ac:spMk id="4" creationId="{B109B3F8-6AFC-DD57-0B33-29442DDD7875}"/>
          </ac:spMkLst>
        </pc:spChg>
      </pc:sldChg>
      <pc:sldChg chg="modSp mod">
        <pc:chgData name="April Durrence" userId="2314a7d0-99d3-4144-8a7f-648170c8b7b7" providerId="ADAL" clId="{68E68606-215C-471F-BC59-978B4456F738}" dt="2026-10-13T18:48:07.753" v="246" actId="14100"/>
        <pc:sldMkLst>
          <pc:docMk/>
          <pc:sldMk cId="3722572507" sldId="404"/>
        </pc:sldMkLst>
        <pc:spChg chg="mod">
          <ac:chgData name="April Durrence" userId="2314a7d0-99d3-4144-8a7f-648170c8b7b7" providerId="ADAL" clId="{68E68606-215C-471F-BC59-978B4456F738}" dt="2026-10-13T18:48:07.753" v="246" actId="14100"/>
          <ac:spMkLst>
            <pc:docMk/>
            <pc:sldMk cId="3722572507" sldId="404"/>
            <ac:spMk id="2" creationId="{A4C3A303-BF2B-D8B1-3DFE-8DC7C0C4D2E2}"/>
          </ac:spMkLst>
        </pc:spChg>
      </pc:sldChg>
      <pc:sldChg chg="modSp mod">
        <pc:chgData name="April Durrence" userId="2314a7d0-99d3-4144-8a7f-648170c8b7b7" providerId="ADAL" clId="{68E68606-215C-471F-BC59-978B4456F738}" dt="2026-10-16T17:58:57.399" v="421" actId="962"/>
        <pc:sldMkLst>
          <pc:docMk/>
          <pc:sldMk cId="2284051444" sldId="405"/>
        </pc:sldMkLst>
        <pc:spChg chg="mod">
          <ac:chgData name="April Durrence" userId="2314a7d0-99d3-4144-8a7f-648170c8b7b7" providerId="ADAL" clId="{68E68606-215C-471F-BC59-978B4456F738}" dt="2026-10-13T18:47:30.448" v="243" actId="14100"/>
          <ac:spMkLst>
            <pc:docMk/>
            <pc:sldMk cId="2284051444" sldId="405"/>
            <ac:spMk id="2" creationId="{17101989-2708-CE1B-DB85-00A35E16CBD0}"/>
          </ac:spMkLst>
        </pc:spChg>
        <pc:picChg chg="mod">
          <ac:chgData name="April Durrence" userId="2314a7d0-99d3-4144-8a7f-648170c8b7b7" providerId="ADAL" clId="{68E68606-215C-471F-BC59-978B4456F738}" dt="2026-10-16T17:58:57.399" v="421" actId="962"/>
          <ac:picMkLst>
            <pc:docMk/>
            <pc:sldMk cId="2284051444" sldId="405"/>
            <ac:picMk id="5" creationId="{89AC336C-C7EE-F433-DCD0-53DA9D7403B4}"/>
          </ac:picMkLst>
        </pc:picChg>
      </pc:sldChg>
      <pc:sldChg chg="modSp mod">
        <pc:chgData name="April Durrence" userId="2314a7d0-99d3-4144-8a7f-648170c8b7b7" providerId="ADAL" clId="{68E68606-215C-471F-BC59-978B4456F738}" dt="2026-10-16T17:59:14.784" v="422" actId="962"/>
        <pc:sldMkLst>
          <pc:docMk/>
          <pc:sldMk cId="1365955613" sldId="406"/>
        </pc:sldMkLst>
        <pc:spChg chg="mod">
          <ac:chgData name="April Durrence" userId="2314a7d0-99d3-4144-8a7f-648170c8b7b7" providerId="ADAL" clId="{68E68606-215C-471F-BC59-978B4456F738}" dt="2026-10-13T18:47:42.220" v="244" actId="14100"/>
          <ac:spMkLst>
            <pc:docMk/>
            <pc:sldMk cId="1365955613" sldId="406"/>
            <ac:spMk id="2" creationId="{D697DE4D-7931-1D3D-5D87-6109B4F0B3EB}"/>
          </ac:spMkLst>
        </pc:spChg>
        <pc:picChg chg="mod">
          <ac:chgData name="April Durrence" userId="2314a7d0-99d3-4144-8a7f-648170c8b7b7" providerId="ADAL" clId="{68E68606-215C-471F-BC59-978B4456F738}" dt="2026-10-16T17:59:14.784" v="422" actId="962"/>
          <ac:picMkLst>
            <pc:docMk/>
            <pc:sldMk cId="1365955613" sldId="406"/>
            <ac:picMk id="7" creationId="{FC6E1D73-27F3-4956-9D7B-EA1DD9247073}"/>
          </ac:picMkLst>
        </pc:picChg>
      </pc:sldChg>
      <pc:sldChg chg="addSp modSp mod">
        <pc:chgData name="April Durrence" userId="2314a7d0-99d3-4144-8a7f-648170c8b7b7" providerId="ADAL" clId="{68E68606-215C-471F-BC59-978B4456F738}" dt="2026-10-15T19:37:41.025" v="414" actId="20577"/>
        <pc:sldMkLst>
          <pc:docMk/>
          <pc:sldMk cId="2985811759" sldId="410"/>
        </pc:sldMkLst>
        <pc:spChg chg="mod">
          <ac:chgData name="April Durrence" userId="2314a7d0-99d3-4144-8a7f-648170c8b7b7" providerId="ADAL" clId="{68E68606-215C-471F-BC59-978B4456F738}" dt="2026-10-13T18:46:47.507" v="238" actId="14100"/>
          <ac:spMkLst>
            <pc:docMk/>
            <pc:sldMk cId="2985811759" sldId="410"/>
            <ac:spMk id="2" creationId="{E9851E30-BF29-2EE2-6A9D-2FE706B082E0}"/>
          </ac:spMkLst>
        </pc:spChg>
        <pc:spChg chg="mod">
          <ac:chgData name="April Durrence" userId="2314a7d0-99d3-4144-8a7f-648170c8b7b7" providerId="ADAL" clId="{68E68606-215C-471F-BC59-978B4456F738}" dt="2026-10-15T19:37:41.025" v="414" actId="20577"/>
          <ac:spMkLst>
            <pc:docMk/>
            <pc:sldMk cId="2985811759" sldId="410"/>
            <ac:spMk id="4" creationId="{0D617212-C170-E36E-306C-DE2B94F31A83}"/>
          </ac:spMkLst>
        </pc:spChg>
        <pc:cxnChg chg="add mod">
          <ac:chgData name="April Durrence" userId="2314a7d0-99d3-4144-8a7f-648170c8b7b7" providerId="ADAL" clId="{68E68606-215C-471F-BC59-978B4456F738}" dt="2026-10-13T18:20:52.858" v="137"/>
          <ac:cxnSpMkLst>
            <pc:docMk/>
            <pc:sldMk cId="2985811759" sldId="410"/>
            <ac:cxnSpMk id="5" creationId="{6CC95A6A-5F85-7A93-6A09-A848E1507D7A}"/>
          </ac:cxnSpMkLst>
        </pc:cxnChg>
      </pc:sldChg>
      <pc:sldChg chg="modSp mod">
        <pc:chgData name="April Durrence" userId="2314a7d0-99d3-4144-8a7f-648170c8b7b7" providerId="ADAL" clId="{68E68606-215C-471F-BC59-978B4456F738}" dt="2026-10-13T18:44:52.879" v="229" actId="404"/>
        <pc:sldMkLst>
          <pc:docMk/>
          <pc:sldMk cId="4244150557" sldId="413"/>
        </pc:sldMkLst>
        <pc:spChg chg="mod">
          <ac:chgData name="April Durrence" userId="2314a7d0-99d3-4144-8a7f-648170c8b7b7" providerId="ADAL" clId="{68E68606-215C-471F-BC59-978B4456F738}" dt="2026-10-13T18:44:52.879" v="229" actId="404"/>
          <ac:spMkLst>
            <pc:docMk/>
            <pc:sldMk cId="4244150557" sldId="413"/>
            <ac:spMk id="2" creationId="{2CCC18C4-2EA0-A234-6DDD-0255395D2D43}"/>
          </ac:spMkLst>
        </pc:spChg>
      </pc:sldChg>
      <pc:sldChg chg="addSp modSp mod">
        <pc:chgData name="April Durrence" userId="2314a7d0-99d3-4144-8a7f-648170c8b7b7" providerId="ADAL" clId="{68E68606-215C-471F-BC59-978B4456F738}" dt="2026-10-13T20:53:53.276" v="410" actId="13244"/>
        <pc:sldMkLst>
          <pc:docMk/>
          <pc:sldMk cId="81902881" sldId="414"/>
        </pc:sldMkLst>
        <pc:spChg chg="mod">
          <ac:chgData name="April Durrence" userId="2314a7d0-99d3-4144-8a7f-648170c8b7b7" providerId="ADAL" clId="{68E68606-215C-471F-BC59-978B4456F738}" dt="2026-10-13T18:43:28.607" v="215" actId="1076"/>
          <ac:spMkLst>
            <pc:docMk/>
            <pc:sldMk cId="81902881" sldId="414"/>
            <ac:spMk id="2" creationId="{4508E93F-D021-08EE-0581-3D0E0ACE9354}"/>
          </ac:spMkLst>
        </pc:spChg>
        <pc:spChg chg="add mod ord">
          <ac:chgData name="April Durrence" userId="2314a7d0-99d3-4144-8a7f-648170c8b7b7" providerId="ADAL" clId="{68E68606-215C-471F-BC59-978B4456F738}" dt="2026-10-13T20:53:51.334" v="409" actId="13244"/>
          <ac:spMkLst>
            <pc:docMk/>
            <pc:sldMk cId="81902881" sldId="414"/>
            <ac:spMk id="4" creationId="{C74B5626-9DB5-50BD-6714-96ABD04F85F8}"/>
          </ac:spMkLst>
        </pc:spChg>
        <pc:spChg chg="ord">
          <ac:chgData name="April Durrence" userId="2314a7d0-99d3-4144-8a7f-648170c8b7b7" providerId="ADAL" clId="{68E68606-215C-471F-BC59-978B4456F738}" dt="2026-10-13T20:53:53.276" v="410" actId="13244"/>
          <ac:spMkLst>
            <pc:docMk/>
            <pc:sldMk cId="81902881" sldId="414"/>
            <ac:spMk id="11" creationId="{B1E62E04-1862-F1B1-A901-D3229F8D2118}"/>
          </ac:spMkLst>
        </pc:spChg>
      </pc:sldChg>
      <pc:sldChg chg="modSp add mod">
        <pc:chgData name="April Durrence" userId="2314a7d0-99d3-4144-8a7f-648170c8b7b7" providerId="ADAL" clId="{68E68606-215C-471F-BC59-978B4456F738}" dt="2026-10-13T20:54:05.945" v="412" actId="13244"/>
        <pc:sldMkLst>
          <pc:docMk/>
          <pc:sldMk cId="3858440064" sldId="415"/>
        </pc:sldMkLst>
        <pc:spChg chg="mod">
          <ac:chgData name="April Durrence" userId="2314a7d0-99d3-4144-8a7f-648170c8b7b7" providerId="ADAL" clId="{68E68606-215C-471F-BC59-978B4456F738}" dt="2026-10-13T19:56:19.703" v="375" actId="20577"/>
          <ac:spMkLst>
            <pc:docMk/>
            <pc:sldMk cId="3858440064" sldId="415"/>
            <ac:spMk id="2" creationId="{CBCE97DF-3B42-CFD1-7F84-ACD286C7B328}"/>
          </ac:spMkLst>
        </pc:spChg>
        <pc:spChg chg="mod ord">
          <ac:chgData name="April Durrence" userId="2314a7d0-99d3-4144-8a7f-648170c8b7b7" providerId="ADAL" clId="{68E68606-215C-471F-BC59-978B4456F738}" dt="2026-10-13T20:54:03.600" v="411" actId="13244"/>
          <ac:spMkLst>
            <pc:docMk/>
            <pc:sldMk cId="3858440064" sldId="415"/>
            <ac:spMk id="4" creationId="{68FA4810-7DDD-2E43-7406-D9F7CE7D40E2}"/>
          </ac:spMkLst>
        </pc:spChg>
        <pc:spChg chg="ord">
          <ac:chgData name="April Durrence" userId="2314a7d0-99d3-4144-8a7f-648170c8b7b7" providerId="ADAL" clId="{68E68606-215C-471F-BC59-978B4456F738}" dt="2026-10-13T20:54:05.945" v="412" actId="13244"/>
          <ac:spMkLst>
            <pc:docMk/>
            <pc:sldMk cId="3858440064" sldId="415"/>
            <ac:spMk id="11" creationId="{3D8D1A61-E57F-324A-91C8-28B79227EA48}"/>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1600" b="1"/>
              <a:t>NCFS Insights </a:t>
            </a:r>
            <a:r>
              <a:rPr lang="en-US" sz="1600" b="1" baseline="0"/>
              <a:t>Monthly </a:t>
            </a:r>
            <a:r>
              <a:rPr lang="en-US" sz="1600" b="1"/>
              <a:t>Attendance</a:t>
            </a:r>
          </a:p>
          <a:p>
            <a:pPr>
              <a:defRPr/>
            </a:pP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stacked"/>
        <c:varyColors val="0"/>
        <c:ser>
          <c:idx val="0"/>
          <c:order val="0"/>
          <c:tx>
            <c:strRef>
              <c:f>Chart!$A$4</c:f>
              <c:strCache>
                <c:ptCount val="1"/>
                <c:pt idx="0">
                  <c:v>Agency</c:v>
                </c:pt>
              </c:strCache>
            </c:strRef>
          </c:tx>
          <c:spPr>
            <a:solidFill>
              <a:schemeClr val="accent1"/>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Chart!$B$3:$I$3</c:f>
              <c:strCache>
                <c:ptCount val="8"/>
                <c:pt idx="0">
                  <c:v>February 26
172</c:v>
                </c:pt>
                <c:pt idx="1">
                  <c:v>March 26
172</c:v>
                </c:pt>
                <c:pt idx="2">
                  <c:v>April 26
176</c:v>
                </c:pt>
                <c:pt idx="3">
                  <c:v>May 26
 216</c:v>
                </c:pt>
                <c:pt idx="4">
                  <c:v>June 26
 207</c:v>
                </c:pt>
                <c:pt idx="5">
                  <c:v>July 26
190</c:v>
                </c:pt>
                <c:pt idx="6">
                  <c:v>August 26
179</c:v>
                </c:pt>
                <c:pt idx="7">
                  <c:v>September 26
183</c:v>
                </c:pt>
              </c:strCache>
            </c:strRef>
          </c:cat>
          <c:val>
            <c:numRef>
              <c:f>Chart!$B$4:$I$4</c:f>
              <c:numCache>
                <c:formatCode>General</c:formatCode>
                <c:ptCount val="8"/>
                <c:pt idx="0">
                  <c:v>111</c:v>
                </c:pt>
                <c:pt idx="1">
                  <c:v>137</c:v>
                </c:pt>
                <c:pt idx="2">
                  <c:v>136</c:v>
                </c:pt>
                <c:pt idx="3">
                  <c:v>175</c:v>
                </c:pt>
                <c:pt idx="4">
                  <c:v>168</c:v>
                </c:pt>
                <c:pt idx="5">
                  <c:v>162</c:v>
                </c:pt>
                <c:pt idx="6">
                  <c:v>157</c:v>
                </c:pt>
                <c:pt idx="7">
                  <c:v>161</c:v>
                </c:pt>
              </c:numCache>
            </c:numRef>
          </c:val>
          <c:extLst>
            <c:ext xmlns:c16="http://schemas.microsoft.com/office/drawing/2014/chart" uri="{C3380CC4-5D6E-409C-BE32-E72D297353CC}">
              <c16:uniqueId val="{00000000-8B46-49DC-96E4-DEAB566CF6A2}"/>
            </c:ext>
          </c:extLst>
        </c:ser>
        <c:ser>
          <c:idx val="1"/>
          <c:order val="1"/>
          <c:tx>
            <c:strRef>
              <c:f>Chart!$A$5</c:f>
              <c:strCache>
                <c:ptCount val="1"/>
                <c:pt idx="0">
                  <c:v>Interface </c:v>
                </c:pt>
              </c:strCache>
            </c:strRef>
          </c:tx>
          <c:spPr>
            <a:solidFill>
              <a:schemeClr val="accent2"/>
            </a:solidFill>
            <a:ln>
              <a:noFill/>
            </a:ln>
            <a:effectLst/>
          </c:spPr>
          <c:invertIfNegative val="0"/>
          <c:dLbls>
            <c:spPr>
              <a:solidFill>
                <a:schemeClr val="bg1"/>
              </a:solidFill>
              <a:ln>
                <a:noFill/>
              </a:ln>
              <a:effectLst/>
            </c:spPr>
            <c:txPr>
              <a:bodyPr rot="0" spcFirstLastPara="1" vertOverflow="ellipsis" vert="horz" wrap="square" lIns="38100" tIns="19050" rIns="38100" bIns="19050" anchor="ctr" anchorCtr="1">
                <a:spAutoFit/>
              </a:bodyPr>
              <a:lstStyle/>
              <a:p>
                <a:pPr>
                  <a:defRPr sz="105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Chart!$B$3:$I$3</c:f>
              <c:strCache>
                <c:ptCount val="8"/>
                <c:pt idx="0">
                  <c:v>February 26
172</c:v>
                </c:pt>
                <c:pt idx="1">
                  <c:v>March 26
172</c:v>
                </c:pt>
                <c:pt idx="2">
                  <c:v>April 26
176</c:v>
                </c:pt>
                <c:pt idx="3">
                  <c:v>May 26
 216</c:v>
                </c:pt>
                <c:pt idx="4">
                  <c:v>June 26
 207</c:v>
                </c:pt>
                <c:pt idx="5">
                  <c:v>July 26
190</c:v>
                </c:pt>
                <c:pt idx="6">
                  <c:v>August 26
179</c:v>
                </c:pt>
                <c:pt idx="7">
                  <c:v>September 26
183</c:v>
                </c:pt>
              </c:strCache>
            </c:strRef>
          </c:cat>
          <c:val>
            <c:numRef>
              <c:f>Chart!$B$5:$I$5</c:f>
              <c:numCache>
                <c:formatCode>General</c:formatCode>
                <c:ptCount val="8"/>
                <c:pt idx="0">
                  <c:v>61</c:v>
                </c:pt>
                <c:pt idx="1">
                  <c:v>35</c:v>
                </c:pt>
                <c:pt idx="2">
                  <c:v>40</c:v>
                </c:pt>
                <c:pt idx="3">
                  <c:v>41</c:v>
                </c:pt>
                <c:pt idx="4">
                  <c:v>39</c:v>
                </c:pt>
                <c:pt idx="5">
                  <c:v>28</c:v>
                </c:pt>
                <c:pt idx="6">
                  <c:v>22</c:v>
                </c:pt>
                <c:pt idx="7">
                  <c:v>22</c:v>
                </c:pt>
              </c:numCache>
            </c:numRef>
          </c:val>
          <c:extLst>
            <c:ext xmlns:c16="http://schemas.microsoft.com/office/drawing/2014/chart" uri="{C3380CC4-5D6E-409C-BE32-E72D297353CC}">
              <c16:uniqueId val="{00000001-8B46-49DC-96E4-DEAB566CF6A2}"/>
            </c:ext>
          </c:extLst>
        </c:ser>
        <c:dLbls>
          <c:showLegendKey val="0"/>
          <c:showVal val="0"/>
          <c:showCatName val="0"/>
          <c:showSerName val="0"/>
          <c:showPercent val="0"/>
          <c:showBubbleSize val="0"/>
        </c:dLbls>
        <c:gapWidth val="150"/>
        <c:overlap val="100"/>
        <c:axId val="922987407"/>
        <c:axId val="159650799"/>
      </c:barChart>
      <c:catAx>
        <c:axId val="9229874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59650799"/>
        <c:crosses val="autoZero"/>
        <c:auto val="1"/>
        <c:lblAlgn val="ctr"/>
        <c:lblOffset val="100"/>
        <c:noMultiLvlLbl val="0"/>
      </c:catAx>
      <c:valAx>
        <c:axId val="159650799"/>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r>
                  <a:rPr lang="en-US" sz="1200" b="1"/>
                  <a:t> </a:t>
                </a:r>
                <a:r>
                  <a:rPr lang="en-US" sz="1600" b="1"/>
                  <a:t>Attendance</a:t>
                </a:r>
              </a:p>
            </c:rich>
          </c:tx>
          <c:overlay val="0"/>
          <c:spPr>
            <a:noFill/>
            <a:ln>
              <a:noFill/>
            </a:ln>
            <a:effectLst/>
          </c:spPr>
          <c:txPr>
            <a:bodyPr rot="-54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922987407"/>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1100" b="1" i="0" u="none" strike="noStrike" kern="1200" baseline="0">
                <a:solidFill>
                  <a:schemeClr val="tx1">
                    <a:lumMod val="65000"/>
                    <a:lumOff val="35000"/>
                  </a:schemeClr>
                </a:solidFill>
                <a:latin typeface="+mn-lt"/>
                <a:ea typeface="+mn-ea"/>
                <a:cs typeface="+mn-cs"/>
              </a:defRPr>
            </a:pPr>
            <a:endParaRPr lang="en-US"/>
          </a:p>
        </c:txPr>
      </c:dTable>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38F423-D214-49CC-B9CF-CE9C18182A88}" type="datetimeFigureOut">
              <a:rPr lang="en-US" smtClean="0"/>
              <a:t>10/19/2026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7EEC135-0D00-467E-B054-E8B2FAB748BF}" type="slidenum">
              <a:rPr lang="en-US" smtClean="0"/>
              <a:t>‹#›</a:t>
            </a:fld>
            <a:endParaRPr lang="en-US"/>
          </a:p>
        </p:txBody>
      </p:sp>
    </p:spTree>
    <p:extLst>
      <p:ext uri="{BB962C8B-B14F-4D97-AF65-F5344CB8AC3E}">
        <p14:creationId xmlns:p14="http://schemas.microsoft.com/office/powerpoint/2010/main" val="3086925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7EEC135-0D00-467E-B054-E8B2FAB748BF}" type="slidenum">
              <a:rPr lang="en-US" smtClean="0"/>
              <a:t>1</a:t>
            </a:fld>
            <a:endParaRPr lang="en-US"/>
          </a:p>
        </p:txBody>
      </p:sp>
    </p:spTree>
    <p:extLst>
      <p:ext uri="{BB962C8B-B14F-4D97-AF65-F5344CB8AC3E}">
        <p14:creationId xmlns:p14="http://schemas.microsoft.com/office/powerpoint/2010/main" val="19545554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EEC135-0D00-467E-B054-E8B2FAB748BF}" type="slidenum">
              <a:rPr lang="en-US" smtClean="0"/>
              <a:t>3</a:t>
            </a:fld>
            <a:endParaRPr lang="en-US"/>
          </a:p>
        </p:txBody>
      </p:sp>
    </p:spTree>
    <p:extLst>
      <p:ext uri="{BB962C8B-B14F-4D97-AF65-F5344CB8AC3E}">
        <p14:creationId xmlns:p14="http://schemas.microsoft.com/office/powerpoint/2010/main" val="35734036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CA717-595B-D24F-EE54-9D0FE69F14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C78C56F-54A1-2905-4EA7-6FC9B83F98D0}"/>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A32BE9D-6133-2952-38EA-071F4FDAAC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B9C36B-916D-B64C-91B0-D1E021B229FA}"/>
              </a:ext>
            </a:extLst>
          </p:cNvPr>
          <p:cNvSpPr>
            <a:spLocks noGrp="1"/>
          </p:cNvSpPr>
          <p:nvPr>
            <p:ph type="sldNum" sz="quarter" idx="5"/>
          </p:nvPr>
        </p:nvSpPr>
        <p:spPr/>
        <p:txBody>
          <a:bodyPr/>
          <a:lstStyle/>
          <a:p>
            <a:fld id="{B7EEC135-0D00-467E-B054-E8B2FAB748BF}" type="slidenum">
              <a:rPr lang="en-US" smtClean="0"/>
              <a:t>20</a:t>
            </a:fld>
            <a:endParaRPr lang="en-US"/>
          </a:p>
        </p:txBody>
      </p:sp>
    </p:spTree>
    <p:extLst>
      <p:ext uri="{BB962C8B-B14F-4D97-AF65-F5344CB8AC3E}">
        <p14:creationId xmlns:p14="http://schemas.microsoft.com/office/powerpoint/2010/main" val="16059729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2B4A3-483B-446D-5FF6-2CB4F2EEFF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5B1C81-EE1E-FAEC-8165-A94C42DCFB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B1C0E0D-39DF-747C-F5A6-B1C1D66113F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991AA4D-93FB-5C19-2D9E-772EEE83BDA2}"/>
              </a:ext>
            </a:extLst>
          </p:cNvPr>
          <p:cNvSpPr>
            <a:spLocks noGrp="1"/>
          </p:cNvSpPr>
          <p:nvPr>
            <p:ph type="sldNum" sz="quarter" idx="5"/>
          </p:nvPr>
        </p:nvSpPr>
        <p:spPr/>
        <p:txBody>
          <a:bodyPr/>
          <a:lstStyle/>
          <a:p>
            <a:fld id="{B7EEC135-0D00-467E-B054-E8B2FAB748BF}" type="slidenum">
              <a:rPr lang="en-US" smtClean="0"/>
              <a:t>21</a:t>
            </a:fld>
            <a:endParaRPr lang="en-US"/>
          </a:p>
        </p:txBody>
      </p:sp>
    </p:spTree>
    <p:extLst>
      <p:ext uri="{BB962C8B-B14F-4D97-AF65-F5344CB8AC3E}">
        <p14:creationId xmlns:p14="http://schemas.microsoft.com/office/powerpoint/2010/main" val="32289563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8719E1-3745-2D69-4115-B5D87DF67F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3BA0A3-6BD5-03B7-6020-7638C97416E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FA63CFB-3A8D-C3EC-1392-6E1F46B2D6A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40D7680-0DA0-01C9-CA7C-226DA1226AF3}"/>
              </a:ext>
            </a:extLst>
          </p:cNvPr>
          <p:cNvSpPr>
            <a:spLocks noGrp="1"/>
          </p:cNvSpPr>
          <p:nvPr>
            <p:ph type="sldNum" sz="quarter" idx="5"/>
          </p:nvPr>
        </p:nvSpPr>
        <p:spPr/>
        <p:txBody>
          <a:bodyPr/>
          <a:lstStyle/>
          <a:p>
            <a:fld id="{B7EEC135-0D00-467E-B054-E8B2FAB748BF}" type="slidenum">
              <a:rPr lang="en-US" smtClean="0"/>
              <a:t>22</a:t>
            </a:fld>
            <a:endParaRPr lang="en-US"/>
          </a:p>
        </p:txBody>
      </p:sp>
    </p:spTree>
    <p:extLst>
      <p:ext uri="{BB962C8B-B14F-4D97-AF65-F5344CB8AC3E}">
        <p14:creationId xmlns:p14="http://schemas.microsoft.com/office/powerpoint/2010/main" val="19171548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7EEC135-0D00-467E-B054-E8B2FAB748BF}" type="slidenum">
              <a:rPr lang="en-US" smtClean="0"/>
              <a:t>26</a:t>
            </a:fld>
            <a:endParaRPr lang="en-US"/>
          </a:p>
        </p:txBody>
      </p:sp>
    </p:spTree>
    <p:extLst>
      <p:ext uri="{BB962C8B-B14F-4D97-AF65-F5344CB8AC3E}">
        <p14:creationId xmlns:p14="http://schemas.microsoft.com/office/powerpoint/2010/main" val="40833774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CA5AE-927F-A7C0-F368-F710AB29B9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A33663-FDD6-4B23-A5D2-D73EA78748A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4414C9A1-A53B-CCEE-8A41-026554A9FF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DFDD443-3CFB-263D-7920-87CAED6F7430}"/>
              </a:ext>
            </a:extLst>
          </p:cNvPr>
          <p:cNvSpPr>
            <a:spLocks noGrp="1"/>
          </p:cNvSpPr>
          <p:nvPr>
            <p:ph type="sldNum" sz="quarter" idx="5"/>
          </p:nvPr>
        </p:nvSpPr>
        <p:spPr/>
        <p:txBody>
          <a:bodyPr/>
          <a:lstStyle/>
          <a:p>
            <a:fld id="{B7EEC135-0D00-467E-B054-E8B2FAB748BF}" type="slidenum">
              <a:rPr lang="en-US" smtClean="0"/>
              <a:t>27</a:t>
            </a:fld>
            <a:endParaRPr lang="en-US"/>
          </a:p>
        </p:txBody>
      </p:sp>
    </p:spTree>
    <p:extLst>
      <p:ext uri="{BB962C8B-B14F-4D97-AF65-F5344CB8AC3E}">
        <p14:creationId xmlns:p14="http://schemas.microsoft.com/office/powerpoint/2010/main" val="31691937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EC9603-99AC-06EA-3957-EADDAAB495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8C5B29-64F7-8B04-1C98-4457A9F3883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3E61A5C-C3F2-B73F-368D-0175A57E6AA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7FDBD1B-3B99-B8F1-3481-9787BC7E2329}"/>
              </a:ext>
            </a:extLst>
          </p:cNvPr>
          <p:cNvSpPr>
            <a:spLocks noGrp="1"/>
          </p:cNvSpPr>
          <p:nvPr>
            <p:ph type="sldNum" sz="quarter" idx="5"/>
          </p:nvPr>
        </p:nvSpPr>
        <p:spPr/>
        <p:txBody>
          <a:bodyPr/>
          <a:lstStyle/>
          <a:p>
            <a:fld id="{B7EEC135-0D00-467E-B054-E8B2FAB748BF}" type="slidenum">
              <a:rPr lang="en-US" smtClean="0"/>
              <a:t>28</a:t>
            </a:fld>
            <a:endParaRPr lang="en-US"/>
          </a:p>
        </p:txBody>
      </p:sp>
    </p:spTree>
    <p:extLst>
      <p:ext uri="{BB962C8B-B14F-4D97-AF65-F5344CB8AC3E}">
        <p14:creationId xmlns:p14="http://schemas.microsoft.com/office/powerpoint/2010/main" val="72517770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E0C9D-BF34-37C9-98CF-35F408D516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2AAEF6-AD18-3D02-3D64-6F732A6AA08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A1D424D-F8FF-290C-17C3-F170532DD7C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9714B45-1977-5EFC-D874-9058ABF62A7C}"/>
              </a:ext>
            </a:extLst>
          </p:cNvPr>
          <p:cNvSpPr>
            <a:spLocks noGrp="1"/>
          </p:cNvSpPr>
          <p:nvPr>
            <p:ph type="sldNum" sz="quarter" idx="5"/>
          </p:nvPr>
        </p:nvSpPr>
        <p:spPr/>
        <p:txBody>
          <a:bodyPr/>
          <a:lstStyle/>
          <a:p>
            <a:fld id="{B7EEC135-0D00-467E-B054-E8B2FAB748BF}" type="slidenum">
              <a:rPr lang="en-US" smtClean="0"/>
              <a:t>29</a:t>
            </a:fld>
            <a:endParaRPr lang="en-US"/>
          </a:p>
        </p:txBody>
      </p:sp>
    </p:spTree>
    <p:extLst>
      <p:ext uri="{BB962C8B-B14F-4D97-AF65-F5344CB8AC3E}">
        <p14:creationId xmlns:p14="http://schemas.microsoft.com/office/powerpoint/2010/main" val="869212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7EEC135-0D00-467E-B054-E8B2FAB748BF}" type="slidenum">
              <a:rPr lang="en-US" smtClean="0"/>
              <a:t>30</a:t>
            </a:fld>
            <a:endParaRPr lang="en-US"/>
          </a:p>
        </p:txBody>
      </p:sp>
    </p:spTree>
    <p:extLst>
      <p:ext uri="{BB962C8B-B14F-4D97-AF65-F5344CB8AC3E}">
        <p14:creationId xmlns:p14="http://schemas.microsoft.com/office/powerpoint/2010/main" val="17547846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F27DE6-5EF4-0A36-79CE-9545C6E06F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82BF73-74A8-C0F6-4179-7542AB1791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6FA1EDE-95A4-9AFB-DEFE-44AC20577D9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363A99C-A62B-0073-E78C-ABBD2FA43B96}"/>
              </a:ext>
            </a:extLst>
          </p:cNvPr>
          <p:cNvSpPr>
            <a:spLocks noGrp="1"/>
          </p:cNvSpPr>
          <p:nvPr>
            <p:ph type="sldNum" sz="quarter" idx="5"/>
          </p:nvPr>
        </p:nvSpPr>
        <p:spPr/>
        <p:txBody>
          <a:bodyPr/>
          <a:lstStyle/>
          <a:p>
            <a:fld id="{B7EEC135-0D00-467E-B054-E8B2FAB748BF}" type="slidenum">
              <a:rPr lang="en-US" smtClean="0"/>
              <a:t>31</a:t>
            </a:fld>
            <a:endParaRPr lang="en-US"/>
          </a:p>
        </p:txBody>
      </p:sp>
    </p:spTree>
    <p:extLst>
      <p:ext uri="{BB962C8B-B14F-4D97-AF65-F5344CB8AC3E}">
        <p14:creationId xmlns:p14="http://schemas.microsoft.com/office/powerpoint/2010/main" val="1825052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B3972-8C27-0287-81B3-1F554BF616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E64ABA-1E69-DD96-570C-09314D7277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4354958-2BA7-C509-A9AD-DEEA6E20E3C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160969B-8ECE-551D-C01A-7B09590FBED0}"/>
              </a:ext>
            </a:extLst>
          </p:cNvPr>
          <p:cNvSpPr>
            <a:spLocks noGrp="1"/>
          </p:cNvSpPr>
          <p:nvPr>
            <p:ph type="sldNum" sz="quarter" idx="5"/>
          </p:nvPr>
        </p:nvSpPr>
        <p:spPr/>
        <p:txBody>
          <a:bodyPr/>
          <a:lstStyle/>
          <a:p>
            <a:fld id="{B7EEC135-0D00-467E-B054-E8B2FAB748BF}" type="slidenum">
              <a:rPr lang="en-US" smtClean="0"/>
              <a:t>32</a:t>
            </a:fld>
            <a:endParaRPr lang="en-US"/>
          </a:p>
        </p:txBody>
      </p:sp>
    </p:spTree>
    <p:extLst>
      <p:ext uri="{BB962C8B-B14F-4D97-AF65-F5344CB8AC3E}">
        <p14:creationId xmlns:p14="http://schemas.microsoft.com/office/powerpoint/2010/main" val="93215265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Master" Target="../slideMasters/slideMaster1.xml"/><Relationship Id="rId1" Type="http://schemas.openxmlformats.org/officeDocument/2006/relationships/tags" Target="../tags/tag4.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8.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9.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Master" Target="../slideMasters/slideMaster1.xml"/><Relationship Id="rId1" Type="http://schemas.openxmlformats.org/officeDocument/2006/relationships/tags" Target="../tags/tag10.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1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Master" Target="../slideMasters/slideMaster1.xml"/><Relationship Id="rId1" Type="http://schemas.openxmlformats.org/officeDocument/2006/relationships/tags" Target="../tags/tag1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3">
            <a:lum/>
          </a:blip>
          <a:srcRect/>
          <a:stretch>
            <a:fillRect l="-2000" r="-2000"/>
          </a:stretch>
        </a:blip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C670D9F-02CC-8EA8-14D9-B6C63EC3065A}"/>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003272" y="5835651"/>
            <a:ext cx="3074428" cy="914399"/>
          </a:xfrm>
          <a:prstGeom prst="rect">
            <a:avLst/>
          </a:prstGeom>
        </p:spPr>
      </p:pic>
      <p:sp>
        <p:nvSpPr>
          <p:cNvPr id="2" name="Title 1">
            <a:extLst>
              <a:ext uri="{FF2B5EF4-FFF2-40B4-BE49-F238E27FC236}">
                <a16:creationId xmlns:a16="http://schemas.microsoft.com/office/drawing/2014/main" id="{980B0F2A-8D49-0293-CB04-7204ED63AC60}"/>
              </a:ext>
            </a:extLst>
          </p:cNvPr>
          <p:cNvSpPr>
            <a:spLocks noGrp="1"/>
          </p:cNvSpPr>
          <p:nvPr>
            <p:ph type="ctrTitle"/>
          </p:nvPr>
        </p:nvSpPr>
        <p:spPr>
          <a:xfrm>
            <a:off x="1524000" y="1122363"/>
            <a:ext cx="9144000" cy="2387600"/>
          </a:xfrm>
        </p:spPr>
        <p:txBody>
          <a:bodyPr anchor="b">
            <a:normAutofit/>
          </a:bodyPr>
          <a:lstStyle>
            <a:lvl1pPr algn="l">
              <a:defRPr sz="48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19B8FBC5-848A-7BEE-8D40-C0213E71013C}"/>
              </a:ext>
            </a:extLst>
          </p:cNvPr>
          <p:cNvSpPr>
            <a:spLocks noGrp="1"/>
          </p:cNvSpPr>
          <p:nvPr>
            <p:ph type="subTitle" idx="1"/>
          </p:nvPr>
        </p:nvSpPr>
        <p:spPr>
          <a:xfrm>
            <a:off x="1524000" y="3602038"/>
            <a:ext cx="9144000" cy="1655762"/>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5" name="Slide Number Placeholder 4">
            <a:extLst>
              <a:ext uri="{FF2B5EF4-FFF2-40B4-BE49-F238E27FC236}">
                <a16:creationId xmlns:a16="http://schemas.microsoft.com/office/drawing/2014/main" id="{9D1A8BDD-CB14-D179-545C-99D4C655074F}"/>
              </a:ext>
            </a:extLst>
          </p:cNvPr>
          <p:cNvSpPr>
            <a:spLocks noGrp="1"/>
          </p:cNvSpPr>
          <p:nvPr>
            <p:ph type="sldNum" sz="quarter" idx="10"/>
          </p:nvPr>
        </p:nvSpPr>
        <p:spPr/>
        <p:txBody>
          <a:bodyPr/>
          <a:lstStyle>
            <a:lvl1pPr>
              <a:defRPr>
                <a:solidFill>
                  <a:schemeClr val="bg1"/>
                </a:solidFill>
              </a:defRPr>
            </a:lvl1pPr>
          </a:lstStyle>
          <a:p>
            <a:fld id="{3E93FFCE-3932-4DE9-B639-79A716969F42}" type="slidenum">
              <a:rPr lang="en-US" smtClean="0"/>
              <a:pPr/>
              <a:t>‹#›</a:t>
            </a:fld>
            <a:endParaRPr lang="en-US">
              <a:solidFill>
                <a:schemeClr val="bg1"/>
              </a:solidFill>
            </a:endParaRPr>
          </a:p>
        </p:txBody>
      </p:sp>
    </p:spTree>
    <p:custDataLst>
      <p:tags r:id="rId1"/>
    </p:custDataLst>
    <p:extLst>
      <p:ext uri="{BB962C8B-B14F-4D97-AF65-F5344CB8AC3E}">
        <p14:creationId xmlns:p14="http://schemas.microsoft.com/office/powerpoint/2010/main" val="12064267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AB1A9166-E97E-4F4F-14D1-20EF3D62B3C3}"/>
              </a:ext>
            </a:extLst>
          </p:cNvPr>
          <p:cNvSpPr/>
          <p:nvPr userDrawn="1"/>
        </p:nvSpPr>
        <p:spPr>
          <a:xfrm>
            <a:off x="0" y="4444180"/>
            <a:ext cx="12207240" cy="2413820"/>
          </a:xfrm>
          <a:prstGeom prst="rect">
            <a:avLst/>
          </a:prstGeom>
          <a:blipFill>
            <a:blip r:embed="rId3"/>
            <a:stretch>
              <a:fillRect/>
            </a:stretch>
          </a:blip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D06A7734-AB4D-6CB9-8D66-7B3FFF7D25CD}"/>
              </a:ext>
            </a:extLst>
          </p:cNvPr>
          <p:cNvSpPr>
            <a:spLocks noGrp="1"/>
          </p:cNvSpPr>
          <p:nvPr>
            <p:ph type="title"/>
          </p:nvPr>
        </p:nvSpPr>
        <p:spPr>
          <a:xfrm>
            <a:off x="563995" y="1442172"/>
            <a:ext cx="11258549" cy="2852737"/>
          </a:xfrm>
        </p:spPr>
        <p:txBody>
          <a:bodyPr anchor="b">
            <a:normAutofit/>
          </a:bodyPr>
          <a:lstStyle>
            <a:lvl1pPr>
              <a:defRPr sz="4000" b="1"/>
            </a:lvl1pPr>
          </a:lstStyle>
          <a:p>
            <a:r>
              <a:rPr lang="en-US"/>
              <a:t>Click to edit Master title style</a:t>
            </a:r>
          </a:p>
        </p:txBody>
      </p:sp>
      <p:sp>
        <p:nvSpPr>
          <p:cNvPr id="4" name="Subtitle 2">
            <a:extLst>
              <a:ext uri="{FF2B5EF4-FFF2-40B4-BE49-F238E27FC236}">
                <a16:creationId xmlns:a16="http://schemas.microsoft.com/office/drawing/2014/main" id="{821C487C-A018-D478-D211-3D9E20078148}"/>
              </a:ext>
            </a:extLst>
          </p:cNvPr>
          <p:cNvSpPr>
            <a:spLocks noGrp="1"/>
          </p:cNvSpPr>
          <p:nvPr>
            <p:ph type="subTitle" idx="13"/>
          </p:nvPr>
        </p:nvSpPr>
        <p:spPr>
          <a:xfrm>
            <a:off x="563996" y="4516602"/>
            <a:ext cx="11258548" cy="158923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Slide Number Placeholder 6">
            <a:extLst>
              <a:ext uri="{FF2B5EF4-FFF2-40B4-BE49-F238E27FC236}">
                <a16:creationId xmlns:a16="http://schemas.microsoft.com/office/drawing/2014/main" id="{CBA8BCA8-6FB1-7EFF-843E-83FF946133D0}"/>
              </a:ext>
            </a:extLst>
          </p:cNvPr>
          <p:cNvSpPr>
            <a:spLocks noGrp="1"/>
          </p:cNvSpPr>
          <p:nvPr>
            <p:ph type="sldNum" sz="quarter" idx="14"/>
          </p:nvPr>
        </p:nvSpPr>
        <p:spPr/>
        <p:txBody>
          <a:bodyPr/>
          <a:lstStyle>
            <a:lvl1pPr>
              <a:defRPr>
                <a:solidFill>
                  <a:schemeClr val="bg1"/>
                </a:solidFill>
              </a:defRPr>
            </a:lvl1pPr>
          </a:lstStyle>
          <a:p>
            <a:fld id="{3E93FFCE-3932-4DE9-B639-79A716969F42}" type="slidenum">
              <a:rPr lang="en-US" smtClean="0"/>
              <a:pPr/>
              <a:t>‹#›</a:t>
            </a:fld>
            <a:endParaRPr lang="en-US">
              <a:solidFill>
                <a:schemeClr val="bg1"/>
              </a:solidFill>
            </a:endParaRPr>
          </a:p>
        </p:txBody>
      </p:sp>
      <p:pic>
        <p:nvPicPr>
          <p:cNvPr id="5" name="Picture 4">
            <a:extLst>
              <a:ext uri="{FF2B5EF4-FFF2-40B4-BE49-F238E27FC236}">
                <a16:creationId xmlns:a16="http://schemas.microsoft.com/office/drawing/2014/main" id="{BC512203-1EEE-382C-E23F-0825182C650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77500" y="6274117"/>
            <a:ext cx="1600200" cy="475933"/>
          </a:xfrm>
          <a:prstGeom prst="rect">
            <a:avLst/>
          </a:prstGeom>
        </p:spPr>
      </p:pic>
      <p:cxnSp>
        <p:nvCxnSpPr>
          <p:cNvPr id="3" name="Straight Connector 2">
            <a:extLst>
              <a:ext uri="{FF2B5EF4-FFF2-40B4-BE49-F238E27FC236}">
                <a16:creationId xmlns:a16="http://schemas.microsoft.com/office/drawing/2014/main" id="{3A119338-F4CB-21A6-6B81-3D881D043457}"/>
              </a:ext>
            </a:extLst>
          </p:cNvPr>
          <p:cNvCxnSpPr>
            <a:cxnSpLocks/>
          </p:cNvCxnSpPr>
          <p:nvPr userDrawn="1"/>
        </p:nvCxnSpPr>
        <p:spPr>
          <a:xfrm>
            <a:off x="0" y="4480560"/>
            <a:ext cx="12207240" cy="0"/>
          </a:xfrm>
          <a:prstGeom prst="line">
            <a:avLst/>
          </a:prstGeom>
          <a:ln w="88900">
            <a:solidFill>
              <a:srgbClr val="FFCA00"/>
            </a:solidFill>
          </a:ln>
        </p:spPr>
        <p:style>
          <a:lnRef idx="2">
            <a:schemeClr val="accent1"/>
          </a:lnRef>
          <a:fillRef idx="0">
            <a:schemeClr val="accent1"/>
          </a:fillRef>
          <a:effectRef idx="1">
            <a:schemeClr val="accent1"/>
          </a:effectRef>
          <a:fontRef idx="minor">
            <a:schemeClr val="tx1"/>
          </a:fontRef>
        </p:style>
      </p:cxnSp>
    </p:spTree>
    <p:custDataLst>
      <p:tags r:id="rId1"/>
    </p:custDataLst>
    <p:extLst>
      <p:ext uri="{BB962C8B-B14F-4D97-AF65-F5344CB8AC3E}">
        <p14:creationId xmlns:p14="http://schemas.microsoft.com/office/powerpoint/2010/main" val="3348658563"/>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F741-FFDD-2050-0F5C-602100E88BBB}"/>
              </a:ext>
            </a:extLst>
          </p:cNvPr>
          <p:cNvSpPr>
            <a:spLocks noGrp="1"/>
          </p:cNvSpPr>
          <p:nvPr>
            <p:ph type="title"/>
          </p:nvPr>
        </p:nvSpPr>
        <p:spPr>
          <a:xfrm>
            <a:off x="415635" y="365126"/>
            <a:ext cx="11351491" cy="914400"/>
          </a:xfrm>
        </p:spPr>
        <p:txBody>
          <a:bodyPr>
            <a:normAutofit/>
          </a:bodyPr>
          <a:lstStyle>
            <a:lvl1pPr>
              <a:defRPr sz="3200" b="1"/>
            </a:lvl1pPr>
          </a:lstStyle>
          <a:p>
            <a:r>
              <a:rPr lang="en-US"/>
              <a:t>Click to edit Master title style</a:t>
            </a:r>
          </a:p>
        </p:txBody>
      </p:sp>
      <p:sp>
        <p:nvSpPr>
          <p:cNvPr id="6" name="Slide Number Placeholder 5">
            <a:extLst>
              <a:ext uri="{FF2B5EF4-FFF2-40B4-BE49-F238E27FC236}">
                <a16:creationId xmlns:a16="http://schemas.microsoft.com/office/drawing/2014/main" id="{6F5F2131-3851-666E-4726-AC99F6192073}"/>
              </a:ext>
            </a:extLst>
          </p:cNvPr>
          <p:cNvSpPr>
            <a:spLocks noGrp="1"/>
          </p:cNvSpPr>
          <p:nvPr>
            <p:ph type="sldNum" sz="quarter" idx="14"/>
          </p:nvPr>
        </p:nvSpPr>
        <p:spPr/>
        <p:txBody>
          <a:bodyPr/>
          <a:lstStyle/>
          <a:p>
            <a:pPr algn="l"/>
            <a:fld id="{3E93FFCE-3932-4DE9-B639-79A716969F42}" type="slidenum">
              <a:rPr lang="en-US" smtClean="0"/>
              <a:pPr algn="l"/>
              <a:t>‹#›</a:t>
            </a:fld>
            <a:endParaRPr lang="en-US"/>
          </a:p>
        </p:txBody>
      </p:sp>
      <p:sp>
        <p:nvSpPr>
          <p:cNvPr id="9" name="Content Placeholder 8">
            <a:extLst>
              <a:ext uri="{FF2B5EF4-FFF2-40B4-BE49-F238E27FC236}">
                <a16:creationId xmlns:a16="http://schemas.microsoft.com/office/drawing/2014/main" id="{1D64D853-768E-5AE0-5B1F-F249BCBB0178}"/>
              </a:ext>
            </a:extLst>
          </p:cNvPr>
          <p:cNvSpPr>
            <a:spLocks noGrp="1"/>
          </p:cNvSpPr>
          <p:nvPr>
            <p:ph sz="quarter" idx="15"/>
          </p:nvPr>
        </p:nvSpPr>
        <p:spPr>
          <a:xfrm>
            <a:off x="415925" y="1428750"/>
            <a:ext cx="11350625" cy="4956175"/>
          </a:xfrm>
        </p:spPr>
        <p:txBody>
          <a:bodyPr/>
          <a:lstStyle/>
          <a:p>
            <a:pPr lvl="0"/>
            <a:r>
              <a:rPr lang="en-US"/>
              <a:t>Click to edit Master text styles</a:t>
            </a:r>
          </a:p>
        </p:txBody>
      </p:sp>
      <p:pic>
        <p:nvPicPr>
          <p:cNvPr id="4" name="Picture 3">
            <a:extLst>
              <a:ext uri="{FF2B5EF4-FFF2-40B4-BE49-F238E27FC236}">
                <a16:creationId xmlns:a16="http://schemas.microsoft.com/office/drawing/2014/main" id="{6862B2F6-9B0E-A92A-3CAC-954E7F2F5C82}"/>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41610940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A4F741-FFDD-2050-0F5C-602100E88BBB}"/>
              </a:ext>
            </a:extLst>
          </p:cNvPr>
          <p:cNvSpPr>
            <a:spLocks noGrp="1"/>
          </p:cNvSpPr>
          <p:nvPr>
            <p:ph type="title"/>
          </p:nvPr>
        </p:nvSpPr>
        <p:spPr>
          <a:xfrm>
            <a:off x="415635" y="365126"/>
            <a:ext cx="11351491" cy="914400"/>
          </a:xfrm>
        </p:spPr>
        <p:txBody>
          <a:bodyPr>
            <a:normAutofit/>
          </a:bodyPr>
          <a:lstStyle>
            <a:lvl1pPr>
              <a:defRPr sz="3200" b="1"/>
            </a:lvl1pPr>
          </a:lstStyle>
          <a:p>
            <a:r>
              <a:rPr lang="en-US"/>
              <a:t>Click to edit Master title style</a:t>
            </a:r>
          </a:p>
        </p:txBody>
      </p:sp>
      <p:sp>
        <p:nvSpPr>
          <p:cNvPr id="4" name="Text Placeholder 3">
            <a:extLst>
              <a:ext uri="{FF2B5EF4-FFF2-40B4-BE49-F238E27FC236}">
                <a16:creationId xmlns:a16="http://schemas.microsoft.com/office/drawing/2014/main" id="{E44F670F-2CC2-DC2F-1147-9A1C6BC8D9C2}"/>
              </a:ext>
            </a:extLst>
          </p:cNvPr>
          <p:cNvSpPr>
            <a:spLocks noGrp="1"/>
          </p:cNvSpPr>
          <p:nvPr>
            <p:ph type="body" sz="quarter" idx="13"/>
          </p:nvPr>
        </p:nvSpPr>
        <p:spPr>
          <a:xfrm>
            <a:off x="415925" y="1431636"/>
            <a:ext cx="11350625" cy="4962814"/>
          </a:xfrm>
        </p:spPr>
        <p:txBody>
          <a:bodyPr/>
          <a:lstStyle>
            <a:lvl2pPr>
              <a:defRPr sz="2400"/>
            </a:lvl2pPr>
            <a:lvl3pPr>
              <a:defRPr sz="24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6F5F2131-3851-666E-4726-AC99F6192073}"/>
              </a:ext>
            </a:extLst>
          </p:cNvPr>
          <p:cNvSpPr>
            <a:spLocks noGrp="1"/>
          </p:cNvSpPr>
          <p:nvPr>
            <p:ph type="sldNum" sz="quarter" idx="14"/>
          </p:nvPr>
        </p:nvSpPr>
        <p:spPr/>
        <p:txBody>
          <a:bodyPr/>
          <a:lstStyle>
            <a:lvl1pPr>
              <a:defRPr>
                <a:solidFill>
                  <a:schemeClr val="tx1"/>
                </a:solidFill>
              </a:defRPr>
            </a:lvl1pPr>
          </a:lstStyle>
          <a:p>
            <a:fld id="{3E93FFCE-3932-4DE9-B639-79A716969F42}" type="slidenum">
              <a:rPr lang="en-US" smtClean="0"/>
              <a:pPr/>
              <a:t>‹#›</a:t>
            </a:fld>
            <a:endParaRPr lang="en-US"/>
          </a:p>
        </p:txBody>
      </p:sp>
      <p:pic>
        <p:nvPicPr>
          <p:cNvPr id="5" name="Picture 4">
            <a:extLst>
              <a:ext uri="{FF2B5EF4-FFF2-40B4-BE49-F238E27FC236}">
                <a16:creationId xmlns:a16="http://schemas.microsoft.com/office/drawing/2014/main" id="{272263EA-37AE-8D83-CEC1-38245225564D}"/>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1515309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C8CF1-1C10-B063-7872-7947B8CDA687}"/>
              </a:ext>
            </a:extLst>
          </p:cNvPr>
          <p:cNvSpPr>
            <a:spLocks noGrp="1"/>
          </p:cNvSpPr>
          <p:nvPr>
            <p:ph type="title"/>
          </p:nvPr>
        </p:nvSpPr>
        <p:spPr>
          <a:xfrm>
            <a:off x="332508" y="365126"/>
            <a:ext cx="11448288" cy="822960"/>
          </a:xfrm>
        </p:spPr>
        <p:txBody>
          <a:bodyPr>
            <a:normAutofit/>
          </a:bodyPr>
          <a:lstStyle>
            <a:lvl1pPr>
              <a:defRPr sz="3600" b="1"/>
            </a:lvl1pPr>
          </a:lstStyle>
          <a:p>
            <a:r>
              <a:rPr lang="en-US"/>
              <a:t>Click to edit Master title style</a:t>
            </a:r>
          </a:p>
        </p:txBody>
      </p:sp>
      <p:sp>
        <p:nvSpPr>
          <p:cNvPr id="3" name="Content Placeholder 2">
            <a:extLst>
              <a:ext uri="{FF2B5EF4-FFF2-40B4-BE49-F238E27FC236}">
                <a16:creationId xmlns:a16="http://schemas.microsoft.com/office/drawing/2014/main" id="{BC9B733F-B35C-37C5-D190-CE00CB627A02}"/>
              </a:ext>
            </a:extLst>
          </p:cNvPr>
          <p:cNvSpPr>
            <a:spLocks noGrp="1"/>
          </p:cNvSpPr>
          <p:nvPr>
            <p:ph sz="half" idx="1"/>
          </p:nvPr>
        </p:nvSpPr>
        <p:spPr>
          <a:xfrm>
            <a:off x="332508" y="1302327"/>
            <a:ext cx="5486402" cy="4937760"/>
          </a:xfrm>
        </p:spPr>
        <p:txBody>
          <a:bodyPr/>
          <a:lstStyle/>
          <a:p>
            <a:pPr lvl="0"/>
            <a:r>
              <a:rPr lang="en-US"/>
              <a:t>Click to edit Master text styles</a:t>
            </a:r>
          </a:p>
        </p:txBody>
      </p:sp>
      <p:sp>
        <p:nvSpPr>
          <p:cNvPr id="4" name="Content Placeholder 3">
            <a:extLst>
              <a:ext uri="{FF2B5EF4-FFF2-40B4-BE49-F238E27FC236}">
                <a16:creationId xmlns:a16="http://schemas.microsoft.com/office/drawing/2014/main" id="{4BAEA5C3-9623-B6FC-B3A1-A55AD6C0F073}"/>
              </a:ext>
            </a:extLst>
          </p:cNvPr>
          <p:cNvSpPr>
            <a:spLocks noGrp="1"/>
          </p:cNvSpPr>
          <p:nvPr>
            <p:ph sz="half" idx="2"/>
          </p:nvPr>
        </p:nvSpPr>
        <p:spPr>
          <a:xfrm>
            <a:off x="6294396" y="1302327"/>
            <a:ext cx="5486400" cy="4937760"/>
          </a:xfrm>
        </p:spPr>
        <p:txBody>
          <a:bodyPr/>
          <a:lstStyle/>
          <a:p>
            <a:pPr lvl="0"/>
            <a:r>
              <a:rPr lang="en-US"/>
              <a:t>Click to edit Master text styles</a:t>
            </a:r>
          </a:p>
        </p:txBody>
      </p:sp>
      <p:sp>
        <p:nvSpPr>
          <p:cNvPr id="8" name="Slide Number Placeholder 7">
            <a:extLst>
              <a:ext uri="{FF2B5EF4-FFF2-40B4-BE49-F238E27FC236}">
                <a16:creationId xmlns:a16="http://schemas.microsoft.com/office/drawing/2014/main" id="{10379319-CBAE-411A-64F3-E21FED6CD243}"/>
              </a:ext>
            </a:extLst>
          </p:cNvPr>
          <p:cNvSpPr>
            <a:spLocks noGrp="1"/>
          </p:cNvSpPr>
          <p:nvPr>
            <p:ph type="sldNum" sz="quarter" idx="10"/>
          </p:nvPr>
        </p:nvSpPr>
        <p:spPr/>
        <p:txBody>
          <a:bodyPr/>
          <a:lstStyle>
            <a:lvl1pPr>
              <a:defRPr>
                <a:solidFill>
                  <a:schemeClr val="tx1"/>
                </a:solidFill>
              </a:defRPr>
            </a:lvl1pPr>
          </a:lstStyle>
          <a:p>
            <a:fld id="{3E93FFCE-3932-4DE9-B639-79A716969F42}" type="slidenum">
              <a:rPr lang="en-US" smtClean="0"/>
              <a:pPr/>
              <a:t>‹#›</a:t>
            </a:fld>
            <a:endParaRPr lang="en-US"/>
          </a:p>
        </p:txBody>
      </p:sp>
      <p:pic>
        <p:nvPicPr>
          <p:cNvPr id="7" name="Picture 6">
            <a:extLst>
              <a:ext uri="{FF2B5EF4-FFF2-40B4-BE49-F238E27FC236}">
                <a16:creationId xmlns:a16="http://schemas.microsoft.com/office/drawing/2014/main" id="{AA8AF3A2-5D36-E7F7-A73C-230B34F43A5A}"/>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27963130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Detailed 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42E3-2560-D37A-3413-4E06E8E80B97}"/>
              </a:ext>
            </a:extLst>
          </p:cNvPr>
          <p:cNvSpPr>
            <a:spLocks noGrp="1"/>
          </p:cNvSpPr>
          <p:nvPr>
            <p:ph type="title"/>
          </p:nvPr>
        </p:nvSpPr>
        <p:spPr>
          <a:xfrm>
            <a:off x="378691" y="365125"/>
            <a:ext cx="11443854" cy="822960"/>
          </a:xfrm>
        </p:spPr>
        <p:txBody>
          <a:bodyPr>
            <a:normAutofit/>
          </a:bodyPr>
          <a:lstStyle>
            <a:lvl1pPr>
              <a:defRPr sz="3600" b="1"/>
            </a:lvl1pPr>
          </a:lstStyle>
          <a:p>
            <a:r>
              <a:rPr lang="en-US"/>
              <a:t>Click to edit Master title style</a:t>
            </a:r>
          </a:p>
        </p:txBody>
      </p:sp>
      <p:sp>
        <p:nvSpPr>
          <p:cNvPr id="3" name="Text Placeholder 2">
            <a:extLst>
              <a:ext uri="{FF2B5EF4-FFF2-40B4-BE49-F238E27FC236}">
                <a16:creationId xmlns:a16="http://schemas.microsoft.com/office/drawing/2014/main" id="{67DE3B8F-7DE1-D153-47AE-9CC292A0354A}"/>
              </a:ext>
            </a:extLst>
          </p:cNvPr>
          <p:cNvSpPr>
            <a:spLocks noGrp="1"/>
          </p:cNvSpPr>
          <p:nvPr>
            <p:ph type="body" idx="1"/>
          </p:nvPr>
        </p:nvSpPr>
        <p:spPr>
          <a:xfrm>
            <a:off x="378691" y="1269207"/>
            <a:ext cx="5641110"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1CEAC-D990-55FD-E3DA-59999F64873D}"/>
              </a:ext>
            </a:extLst>
          </p:cNvPr>
          <p:cNvSpPr>
            <a:spLocks noGrp="1"/>
          </p:cNvSpPr>
          <p:nvPr>
            <p:ph sz="half" idx="2"/>
          </p:nvPr>
        </p:nvSpPr>
        <p:spPr>
          <a:xfrm>
            <a:off x="378691" y="2174241"/>
            <a:ext cx="5641109" cy="4219816"/>
          </a:xfrm>
        </p:spPr>
        <p:txBody>
          <a:bodyPr/>
          <a:lstStyle/>
          <a:p>
            <a:pPr lvl="0"/>
            <a:r>
              <a:rPr lang="en-US"/>
              <a:t>Click to edit Master text styles</a:t>
            </a:r>
          </a:p>
        </p:txBody>
      </p:sp>
      <p:sp>
        <p:nvSpPr>
          <p:cNvPr id="5" name="Text Placeholder 4">
            <a:extLst>
              <a:ext uri="{FF2B5EF4-FFF2-40B4-BE49-F238E27FC236}">
                <a16:creationId xmlns:a16="http://schemas.microsoft.com/office/drawing/2014/main" id="{4D7F3055-E987-91FE-DAA4-D39B667A1399}"/>
              </a:ext>
            </a:extLst>
          </p:cNvPr>
          <p:cNvSpPr>
            <a:spLocks noGrp="1"/>
          </p:cNvSpPr>
          <p:nvPr>
            <p:ph type="body" sz="quarter" idx="3"/>
          </p:nvPr>
        </p:nvSpPr>
        <p:spPr>
          <a:xfrm>
            <a:off x="6172200" y="1269207"/>
            <a:ext cx="5641848" cy="82391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39215A7-E681-1326-459C-120E573BB275}"/>
              </a:ext>
            </a:extLst>
          </p:cNvPr>
          <p:cNvSpPr>
            <a:spLocks noGrp="1"/>
          </p:cNvSpPr>
          <p:nvPr>
            <p:ph sz="quarter" idx="4"/>
          </p:nvPr>
        </p:nvSpPr>
        <p:spPr>
          <a:xfrm>
            <a:off x="6172200" y="2174241"/>
            <a:ext cx="5641109" cy="4219816"/>
          </a:xfrm>
        </p:spPr>
        <p:txBody>
          <a:bodyPr/>
          <a:lstStyle/>
          <a:p>
            <a:pPr lvl="0"/>
            <a:r>
              <a:rPr lang="en-US"/>
              <a:t>Click to edit Master text styles</a:t>
            </a:r>
          </a:p>
        </p:txBody>
      </p:sp>
      <p:sp>
        <p:nvSpPr>
          <p:cNvPr id="8" name="Slide Number Placeholder 7">
            <a:extLst>
              <a:ext uri="{FF2B5EF4-FFF2-40B4-BE49-F238E27FC236}">
                <a16:creationId xmlns:a16="http://schemas.microsoft.com/office/drawing/2014/main" id="{45A5ADD2-1110-882F-F7ED-298A9E786FC0}"/>
              </a:ext>
            </a:extLst>
          </p:cNvPr>
          <p:cNvSpPr>
            <a:spLocks noGrp="1"/>
          </p:cNvSpPr>
          <p:nvPr>
            <p:ph type="sldNum" sz="quarter" idx="10"/>
          </p:nvPr>
        </p:nvSpPr>
        <p:spPr/>
        <p:txBody>
          <a:bodyPr/>
          <a:lstStyle/>
          <a:p>
            <a:pPr algn="l"/>
            <a:fld id="{3E93FFCE-3932-4DE9-B639-79A716969F42}" type="slidenum">
              <a:rPr lang="en-US" smtClean="0"/>
              <a:pPr algn="l"/>
              <a:t>‹#›</a:t>
            </a:fld>
            <a:endParaRPr lang="en-US"/>
          </a:p>
        </p:txBody>
      </p:sp>
      <p:pic>
        <p:nvPicPr>
          <p:cNvPr id="9" name="Picture 8">
            <a:extLst>
              <a:ext uri="{FF2B5EF4-FFF2-40B4-BE49-F238E27FC236}">
                <a16:creationId xmlns:a16="http://schemas.microsoft.com/office/drawing/2014/main" id="{622CDAC3-71FD-74E5-BA8E-DBACC59B1D3D}"/>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3063431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tri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1542E3-2560-D37A-3413-4E06E8E80B97}"/>
              </a:ext>
            </a:extLst>
          </p:cNvPr>
          <p:cNvSpPr>
            <a:spLocks noGrp="1"/>
          </p:cNvSpPr>
          <p:nvPr>
            <p:ph type="title"/>
          </p:nvPr>
        </p:nvSpPr>
        <p:spPr>
          <a:xfrm>
            <a:off x="378691" y="365125"/>
            <a:ext cx="11443854" cy="822960"/>
          </a:xfrm>
        </p:spPr>
        <p:txBody>
          <a:bodyPr>
            <a:normAutofit/>
          </a:bodyPr>
          <a:lstStyle>
            <a:lvl1pPr>
              <a:defRPr sz="3600" b="1"/>
            </a:lvl1pPr>
          </a:lstStyle>
          <a:p>
            <a:r>
              <a:rPr lang="en-US"/>
              <a:t>Click to edit Master title style</a:t>
            </a:r>
          </a:p>
        </p:txBody>
      </p:sp>
      <p:sp>
        <p:nvSpPr>
          <p:cNvPr id="3" name="Text Placeholder 2">
            <a:extLst>
              <a:ext uri="{FF2B5EF4-FFF2-40B4-BE49-F238E27FC236}">
                <a16:creationId xmlns:a16="http://schemas.microsoft.com/office/drawing/2014/main" id="{67DE3B8F-7DE1-D153-47AE-9CC292A0354A}"/>
              </a:ext>
            </a:extLst>
          </p:cNvPr>
          <p:cNvSpPr>
            <a:spLocks noGrp="1"/>
          </p:cNvSpPr>
          <p:nvPr>
            <p:ph type="body" idx="1"/>
          </p:nvPr>
        </p:nvSpPr>
        <p:spPr>
          <a:xfrm>
            <a:off x="652020" y="1357357"/>
            <a:ext cx="3392031" cy="822960"/>
          </a:xfrm>
          <a:solidFill>
            <a:schemeClr val="tx1"/>
          </a:solidFill>
          <a:ln>
            <a:noFill/>
          </a:ln>
        </p:spPr>
        <p:txBody>
          <a:bodyPr anchor="b"/>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5C1CEAC-D990-55FD-E3DA-59999F64873D}"/>
              </a:ext>
            </a:extLst>
          </p:cNvPr>
          <p:cNvSpPr>
            <a:spLocks noGrp="1"/>
          </p:cNvSpPr>
          <p:nvPr>
            <p:ph sz="half" idx="2"/>
          </p:nvPr>
        </p:nvSpPr>
        <p:spPr>
          <a:xfrm>
            <a:off x="652020" y="2180317"/>
            <a:ext cx="3392031" cy="4219816"/>
          </a:xfrm>
        </p:spPr>
        <p:txBody>
          <a:bodyPr>
            <a:normAutofit/>
          </a:bodyPr>
          <a:lstStyle>
            <a:lvl1pPr>
              <a:defRPr sz="1800"/>
            </a:lvl1pPr>
          </a:lstStyle>
          <a:p>
            <a:pPr lvl="0"/>
            <a:r>
              <a:rPr lang="en-US"/>
              <a:t>Click to edit Master text styles</a:t>
            </a:r>
          </a:p>
        </p:txBody>
      </p:sp>
      <p:sp>
        <p:nvSpPr>
          <p:cNvPr id="7" name="Text Placeholder 2">
            <a:extLst>
              <a:ext uri="{FF2B5EF4-FFF2-40B4-BE49-F238E27FC236}">
                <a16:creationId xmlns:a16="http://schemas.microsoft.com/office/drawing/2014/main" id="{D7384D9D-5C3B-4618-3981-D20DBF89F161}"/>
              </a:ext>
            </a:extLst>
          </p:cNvPr>
          <p:cNvSpPr>
            <a:spLocks noGrp="1"/>
          </p:cNvSpPr>
          <p:nvPr>
            <p:ph type="body" idx="13"/>
          </p:nvPr>
        </p:nvSpPr>
        <p:spPr>
          <a:xfrm>
            <a:off x="4399984" y="1351281"/>
            <a:ext cx="3392031" cy="822960"/>
          </a:xfrm>
          <a:solidFill>
            <a:schemeClr val="tx1"/>
          </a:solidFill>
          <a:ln>
            <a:noFill/>
          </a:ln>
        </p:spPr>
        <p:txBody>
          <a:bodyPr anchor="b"/>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8" name="Content Placeholder 3">
            <a:extLst>
              <a:ext uri="{FF2B5EF4-FFF2-40B4-BE49-F238E27FC236}">
                <a16:creationId xmlns:a16="http://schemas.microsoft.com/office/drawing/2014/main" id="{F64073A2-4566-2A7E-90B5-C286DCE88ECD}"/>
              </a:ext>
            </a:extLst>
          </p:cNvPr>
          <p:cNvSpPr>
            <a:spLocks noGrp="1"/>
          </p:cNvSpPr>
          <p:nvPr>
            <p:ph sz="half" idx="14"/>
          </p:nvPr>
        </p:nvSpPr>
        <p:spPr>
          <a:xfrm>
            <a:off x="4399984" y="2174241"/>
            <a:ext cx="3392031" cy="4219816"/>
          </a:xfrm>
        </p:spPr>
        <p:txBody>
          <a:bodyPr>
            <a:normAutofit/>
          </a:bodyPr>
          <a:lstStyle>
            <a:lvl1pPr>
              <a:defRPr sz="1800"/>
            </a:lvl1pPr>
          </a:lstStyle>
          <a:p>
            <a:pPr lvl="0"/>
            <a:r>
              <a:rPr lang="en-US"/>
              <a:t>Click to edit Master text styles</a:t>
            </a:r>
          </a:p>
        </p:txBody>
      </p:sp>
      <p:sp>
        <p:nvSpPr>
          <p:cNvPr id="10" name="Text Placeholder 2">
            <a:extLst>
              <a:ext uri="{FF2B5EF4-FFF2-40B4-BE49-F238E27FC236}">
                <a16:creationId xmlns:a16="http://schemas.microsoft.com/office/drawing/2014/main" id="{C78C9E11-9C66-4A49-0ACF-F144443B4CDF}"/>
              </a:ext>
            </a:extLst>
          </p:cNvPr>
          <p:cNvSpPr>
            <a:spLocks noGrp="1"/>
          </p:cNvSpPr>
          <p:nvPr>
            <p:ph type="body" idx="15"/>
          </p:nvPr>
        </p:nvSpPr>
        <p:spPr>
          <a:xfrm>
            <a:off x="8147948" y="1351281"/>
            <a:ext cx="3392031" cy="822960"/>
          </a:xfrm>
          <a:solidFill>
            <a:schemeClr val="tx1"/>
          </a:solidFill>
          <a:ln>
            <a:noFill/>
          </a:ln>
        </p:spPr>
        <p:txBody>
          <a:bodyPr anchor="b"/>
          <a:lstStyle>
            <a:lvl1pPr marL="0" indent="0">
              <a:buNone/>
              <a:defRPr sz="20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1" name="Content Placeholder 3">
            <a:extLst>
              <a:ext uri="{FF2B5EF4-FFF2-40B4-BE49-F238E27FC236}">
                <a16:creationId xmlns:a16="http://schemas.microsoft.com/office/drawing/2014/main" id="{A7A5DC78-C688-F95A-36B3-C388C4FE799A}"/>
              </a:ext>
            </a:extLst>
          </p:cNvPr>
          <p:cNvSpPr>
            <a:spLocks noGrp="1"/>
          </p:cNvSpPr>
          <p:nvPr>
            <p:ph sz="half" idx="16"/>
          </p:nvPr>
        </p:nvSpPr>
        <p:spPr>
          <a:xfrm>
            <a:off x="8147948" y="2174241"/>
            <a:ext cx="3392031" cy="4219816"/>
          </a:xfrm>
        </p:spPr>
        <p:txBody>
          <a:bodyPr>
            <a:normAutofit/>
          </a:bodyPr>
          <a:lstStyle>
            <a:lvl1pPr>
              <a:defRPr sz="1800"/>
            </a:lvl1pPr>
          </a:lstStyle>
          <a:p>
            <a:pPr lvl="0"/>
            <a:r>
              <a:rPr lang="en-US"/>
              <a:t>Click to edit Master text styles</a:t>
            </a:r>
          </a:p>
        </p:txBody>
      </p:sp>
      <p:sp>
        <p:nvSpPr>
          <p:cNvPr id="6" name="Slide Number Placeholder 5">
            <a:extLst>
              <a:ext uri="{FF2B5EF4-FFF2-40B4-BE49-F238E27FC236}">
                <a16:creationId xmlns:a16="http://schemas.microsoft.com/office/drawing/2014/main" id="{5F3FD36E-EE03-00CA-6D52-690B3EAAE4FD}"/>
              </a:ext>
            </a:extLst>
          </p:cNvPr>
          <p:cNvSpPr>
            <a:spLocks noGrp="1"/>
          </p:cNvSpPr>
          <p:nvPr>
            <p:ph type="sldNum" sz="quarter" idx="17"/>
          </p:nvPr>
        </p:nvSpPr>
        <p:spPr/>
        <p:txBody>
          <a:bodyPr/>
          <a:lstStyle>
            <a:lvl1pPr>
              <a:defRPr>
                <a:solidFill>
                  <a:schemeClr val="tx1"/>
                </a:solidFill>
              </a:defRPr>
            </a:lvl1pPr>
          </a:lstStyle>
          <a:p>
            <a:fld id="{3E93FFCE-3932-4DE9-B639-79A716969F42}" type="slidenum">
              <a:rPr lang="en-US" smtClean="0"/>
              <a:pPr/>
              <a:t>‹#›</a:t>
            </a:fld>
            <a:endParaRPr lang="en-US"/>
          </a:p>
        </p:txBody>
      </p:sp>
      <p:pic>
        <p:nvPicPr>
          <p:cNvPr id="9" name="Picture 8">
            <a:extLst>
              <a:ext uri="{FF2B5EF4-FFF2-40B4-BE49-F238E27FC236}">
                <a16:creationId xmlns:a16="http://schemas.microsoft.com/office/drawing/2014/main" id="{B44FB2B7-B7AB-6AFD-AF39-51A1774DFDA0}"/>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10588896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dk">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C7FD2D78-27A1-C816-9739-303EDA93D22C}"/>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val="0"/>
              </a:ext>
            </a:extLst>
          </a:blip>
          <a:srcRect l="2079" r="2079"/>
          <a:stretch/>
        </p:blipFill>
        <p:spPr>
          <a:xfrm flipV="1">
            <a:off x="-1" y="-14001"/>
            <a:ext cx="4266395" cy="6894576"/>
          </a:xfrm>
          <a:prstGeom prst="rect">
            <a:avLst/>
          </a:prstGeom>
        </p:spPr>
      </p:pic>
      <p:sp>
        <p:nvSpPr>
          <p:cNvPr id="2" name="Title 1">
            <a:extLst>
              <a:ext uri="{FF2B5EF4-FFF2-40B4-BE49-F238E27FC236}">
                <a16:creationId xmlns:a16="http://schemas.microsoft.com/office/drawing/2014/main" id="{1D6B43B8-74B3-AA48-24C6-60F2D7A313B8}"/>
              </a:ext>
            </a:extLst>
          </p:cNvPr>
          <p:cNvSpPr>
            <a:spLocks noGrp="1"/>
          </p:cNvSpPr>
          <p:nvPr>
            <p:ph type="title"/>
          </p:nvPr>
        </p:nvSpPr>
        <p:spPr>
          <a:xfrm>
            <a:off x="102909" y="111966"/>
            <a:ext cx="3996190" cy="1945433"/>
          </a:xfrm>
        </p:spPr>
        <p:txBody>
          <a:bodyPr anchor="t">
            <a:normAutofit/>
          </a:bodyPr>
          <a:lstStyle>
            <a:lvl1pPr>
              <a:defRPr sz="3600" b="1">
                <a:solidFill>
                  <a:schemeClr val="bg1">
                    <a:lumMod val="95000"/>
                  </a:schemeClr>
                </a:solidFill>
              </a:defRPr>
            </a:lvl1pPr>
          </a:lstStyle>
          <a:p>
            <a:r>
              <a:rPr lang="en-US"/>
              <a:t>Click to edit Master title style</a:t>
            </a:r>
          </a:p>
        </p:txBody>
      </p:sp>
      <p:sp>
        <p:nvSpPr>
          <p:cNvPr id="4" name="Text Placeholder 3">
            <a:extLst>
              <a:ext uri="{FF2B5EF4-FFF2-40B4-BE49-F238E27FC236}">
                <a16:creationId xmlns:a16="http://schemas.microsoft.com/office/drawing/2014/main" id="{06F480F2-19F3-46FA-957E-ED6E9F4CC5AF}"/>
              </a:ext>
            </a:extLst>
          </p:cNvPr>
          <p:cNvSpPr>
            <a:spLocks noGrp="1"/>
          </p:cNvSpPr>
          <p:nvPr>
            <p:ph type="body" sz="half" idx="2"/>
          </p:nvPr>
        </p:nvSpPr>
        <p:spPr>
          <a:xfrm>
            <a:off x="102909" y="2057400"/>
            <a:ext cx="3996190" cy="4604658"/>
          </a:xfrm>
        </p:spPr>
        <p:txBody>
          <a:bodyPr>
            <a:normAutofit/>
          </a:bodyPr>
          <a:lstStyle>
            <a:lvl1pPr marL="0" indent="0">
              <a:buNone/>
              <a:defRPr sz="2000">
                <a:solidFill>
                  <a:schemeClr val="bg1">
                    <a:lumMod val="9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Content Placeholder 2">
            <a:extLst>
              <a:ext uri="{FF2B5EF4-FFF2-40B4-BE49-F238E27FC236}">
                <a16:creationId xmlns:a16="http://schemas.microsoft.com/office/drawing/2014/main" id="{26E2053B-D308-7C15-4CBA-693189C56F6E}"/>
              </a:ext>
            </a:extLst>
          </p:cNvPr>
          <p:cNvSpPr>
            <a:spLocks noGrp="1"/>
          </p:cNvSpPr>
          <p:nvPr>
            <p:ph idx="1"/>
          </p:nvPr>
        </p:nvSpPr>
        <p:spPr>
          <a:xfrm>
            <a:off x="4307678" y="0"/>
            <a:ext cx="7884321" cy="687199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09036213-614A-4178-FD8F-9FDA9A7C16ED}"/>
              </a:ext>
            </a:extLst>
          </p:cNvPr>
          <p:cNvSpPr>
            <a:spLocks noGrp="1"/>
          </p:cNvSpPr>
          <p:nvPr>
            <p:ph type="sldNum" sz="quarter" idx="10"/>
          </p:nvPr>
        </p:nvSpPr>
        <p:spPr/>
        <p:txBody>
          <a:bodyPr/>
          <a:lstStyle>
            <a:lvl1pPr>
              <a:defRPr>
                <a:solidFill>
                  <a:schemeClr val="bg1"/>
                </a:solidFill>
              </a:defRPr>
            </a:lvl1pPr>
          </a:lstStyle>
          <a:p>
            <a:fld id="{3E93FFCE-3932-4DE9-B639-79A716969F42}" type="slidenum">
              <a:rPr lang="en-US" smtClean="0"/>
              <a:pPr/>
              <a:t>‹#›</a:t>
            </a:fld>
            <a:endParaRPr lang="en-US">
              <a:solidFill>
                <a:schemeClr val="bg1"/>
              </a:solidFill>
            </a:endParaRPr>
          </a:p>
        </p:txBody>
      </p:sp>
      <p:cxnSp>
        <p:nvCxnSpPr>
          <p:cNvPr id="7" name="Straight Connector 6">
            <a:extLst>
              <a:ext uri="{FF2B5EF4-FFF2-40B4-BE49-F238E27FC236}">
                <a16:creationId xmlns:a16="http://schemas.microsoft.com/office/drawing/2014/main" id="{0977047A-A8D3-1057-6400-8251F76EF6CE}"/>
              </a:ext>
            </a:extLst>
          </p:cNvPr>
          <p:cNvCxnSpPr>
            <a:cxnSpLocks/>
          </p:cNvCxnSpPr>
          <p:nvPr userDrawn="1"/>
        </p:nvCxnSpPr>
        <p:spPr>
          <a:xfrm rot="5400000" flipV="1">
            <a:off x="795528" y="3438144"/>
            <a:ext cx="6894576" cy="0"/>
          </a:xfrm>
          <a:prstGeom prst="line">
            <a:avLst/>
          </a:prstGeom>
          <a:ln w="88900">
            <a:solidFill>
              <a:srgbClr val="FFCA00"/>
            </a:solidFill>
          </a:ln>
        </p:spPr>
        <p:style>
          <a:lnRef idx="2">
            <a:schemeClr val="accent1"/>
          </a:lnRef>
          <a:fillRef idx="0">
            <a:schemeClr val="accent1"/>
          </a:fillRef>
          <a:effectRef idx="1">
            <a:schemeClr val="accent1"/>
          </a:effectRef>
          <a:fontRef idx="minor">
            <a:schemeClr val="tx1"/>
          </a:fontRef>
        </p:style>
      </p:cxnSp>
      <p:pic>
        <p:nvPicPr>
          <p:cNvPr id="10" name="Picture 9">
            <a:extLst>
              <a:ext uri="{FF2B5EF4-FFF2-40B4-BE49-F238E27FC236}">
                <a16:creationId xmlns:a16="http://schemas.microsoft.com/office/drawing/2014/main" id="{43F10557-0FCF-F212-085A-3E6DFFE36295}"/>
              </a:ext>
            </a:extLst>
          </p:cNvPr>
          <p:cNvPicPr>
            <a:picLocks noChangeAspect="1"/>
          </p:cNvPicPr>
          <p:nvPr userDrawn="1"/>
        </p:nvPicPr>
        <p:blipFill>
          <a:blip r:embed="rId4">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30964218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ontent with Caption l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6B43B8-74B3-AA48-24C6-60F2D7A313B8}"/>
              </a:ext>
            </a:extLst>
          </p:cNvPr>
          <p:cNvSpPr>
            <a:spLocks noGrp="1"/>
          </p:cNvSpPr>
          <p:nvPr>
            <p:ph type="title"/>
          </p:nvPr>
        </p:nvSpPr>
        <p:spPr>
          <a:xfrm>
            <a:off x="295564" y="258618"/>
            <a:ext cx="11689540" cy="893433"/>
          </a:xfrm>
        </p:spPr>
        <p:txBody>
          <a:bodyPr anchor="ctr">
            <a:normAutofit/>
          </a:bodyPr>
          <a:lstStyle>
            <a:lvl1pPr>
              <a:defRPr sz="3600" b="1"/>
            </a:lvl1pPr>
          </a:lstStyle>
          <a:p>
            <a:r>
              <a:rPr lang="en-US"/>
              <a:t>Click to edit Master title style</a:t>
            </a:r>
          </a:p>
        </p:txBody>
      </p:sp>
      <p:sp>
        <p:nvSpPr>
          <p:cNvPr id="6" name="Text Placeholder 5">
            <a:extLst>
              <a:ext uri="{FF2B5EF4-FFF2-40B4-BE49-F238E27FC236}">
                <a16:creationId xmlns:a16="http://schemas.microsoft.com/office/drawing/2014/main" id="{19C79498-0B2A-A9F1-DBB7-84D3E5D9270D}"/>
              </a:ext>
            </a:extLst>
          </p:cNvPr>
          <p:cNvSpPr>
            <a:spLocks noGrp="1"/>
          </p:cNvSpPr>
          <p:nvPr>
            <p:ph type="body" sz="quarter" idx="13"/>
          </p:nvPr>
        </p:nvSpPr>
        <p:spPr>
          <a:xfrm>
            <a:off x="295275" y="1246188"/>
            <a:ext cx="3840480" cy="5052290"/>
          </a:xfrm>
        </p:spPr>
        <p:txBody>
          <a:bodyPr/>
          <a:lstStyle>
            <a:lvl1pPr>
              <a:defRPr sz="2000"/>
            </a:lvl1pPr>
            <a:lvl2pPr>
              <a:defRPr sz="1800"/>
            </a:lvl2pPr>
            <a:lvl3pPr>
              <a:defRPr sz="1800"/>
            </a:lvl3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Content Placeholder 2">
            <a:extLst>
              <a:ext uri="{FF2B5EF4-FFF2-40B4-BE49-F238E27FC236}">
                <a16:creationId xmlns:a16="http://schemas.microsoft.com/office/drawing/2014/main" id="{26E2053B-D308-7C15-4CBA-693189C56F6E}"/>
              </a:ext>
            </a:extLst>
          </p:cNvPr>
          <p:cNvSpPr>
            <a:spLocks noGrp="1"/>
          </p:cNvSpPr>
          <p:nvPr>
            <p:ph idx="1"/>
          </p:nvPr>
        </p:nvSpPr>
        <p:spPr>
          <a:xfrm>
            <a:off x="4304144" y="1246909"/>
            <a:ext cx="7680960" cy="505229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p:txBody>
      </p:sp>
      <p:sp>
        <p:nvSpPr>
          <p:cNvPr id="5" name="Slide Number Placeholder 4">
            <a:extLst>
              <a:ext uri="{FF2B5EF4-FFF2-40B4-BE49-F238E27FC236}">
                <a16:creationId xmlns:a16="http://schemas.microsoft.com/office/drawing/2014/main" id="{D62A761E-0812-7005-6DAE-7D2FD5BD353B}"/>
              </a:ext>
            </a:extLst>
          </p:cNvPr>
          <p:cNvSpPr>
            <a:spLocks noGrp="1"/>
          </p:cNvSpPr>
          <p:nvPr>
            <p:ph type="sldNum" sz="quarter" idx="14"/>
          </p:nvPr>
        </p:nvSpPr>
        <p:spPr/>
        <p:txBody>
          <a:bodyPr/>
          <a:lstStyle/>
          <a:p>
            <a:pPr algn="l"/>
            <a:fld id="{3E93FFCE-3932-4DE9-B639-79A716969F42}" type="slidenum">
              <a:rPr lang="en-US" smtClean="0"/>
              <a:pPr algn="l"/>
              <a:t>‹#›</a:t>
            </a:fld>
            <a:endParaRPr lang="en-US"/>
          </a:p>
        </p:txBody>
      </p:sp>
      <p:pic>
        <p:nvPicPr>
          <p:cNvPr id="7" name="Picture 6">
            <a:extLst>
              <a:ext uri="{FF2B5EF4-FFF2-40B4-BE49-F238E27FC236}">
                <a16:creationId xmlns:a16="http://schemas.microsoft.com/office/drawing/2014/main" id="{FDC56CA4-9E82-D198-6077-AFD30E4CD2A3}"/>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19227649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38B8FE-4186-1A17-3F10-4134190B81CA}"/>
              </a:ext>
            </a:extLst>
          </p:cNvPr>
          <p:cNvSpPr>
            <a:spLocks noGrp="1"/>
          </p:cNvSpPr>
          <p:nvPr>
            <p:ph type="title"/>
          </p:nvPr>
        </p:nvSpPr>
        <p:spPr>
          <a:xfrm>
            <a:off x="1" y="0"/>
            <a:ext cx="4360862" cy="1847273"/>
          </a:xfrm>
        </p:spPr>
        <p:txBody>
          <a:bodyPr anchor="ctr">
            <a:normAutofit/>
          </a:bodyPr>
          <a:lstStyle>
            <a:lvl1pPr>
              <a:defRPr sz="3600" b="1"/>
            </a:lvl1pPr>
          </a:lstStyle>
          <a:p>
            <a:r>
              <a:rPr lang="en-US"/>
              <a:t>Click to edit Master title style</a:t>
            </a:r>
          </a:p>
        </p:txBody>
      </p:sp>
      <p:sp>
        <p:nvSpPr>
          <p:cNvPr id="4" name="Text Placeholder 3">
            <a:extLst>
              <a:ext uri="{FF2B5EF4-FFF2-40B4-BE49-F238E27FC236}">
                <a16:creationId xmlns:a16="http://schemas.microsoft.com/office/drawing/2014/main" id="{FD69D074-7150-1B2F-0E6A-73C060E6DFEF}"/>
              </a:ext>
            </a:extLst>
          </p:cNvPr>
          <p:cNvSpPr>
            <a:spLocks noGrp="1"/>
          </p:cNvSpPr>
          <p:nvPr>
            <p:ph type="body" sz="half" idx="2"/>
          </p:nvPr>
        </p:nvSpPr>
        <p:spPr>
          <a:xfrm>
            <a:off x="1" y="1847273"/>
            <a:ext cx="4360861" cy="5010727"/>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3" name="Picture Placeholder 2">
            <a:extLst>
              <a:ext uri="{FF2B5EF4-FFF2-40B4-BE49-F238E27FC236}">
                <a16:creationId xmlns:a16="http://schemas.microsoft.com/office/drawing/2014/main" id="{C35F7FD2-7798-D122-17C3-BBCBCEAED6A0}"/>
              </a:ext>
            </a:extLst>
          </p:cNvPr>
          <p:cNvSpPr>
            <a:spLocks noGrp="1"/>
          </p:cNvSpPr>
          <p:nvPr>
            <p:ph type="pic" idx="1"/>
          </p:nvPr>
        </p:nvSpPr>
        <p:spPr>
          <a:xfrm>
            <a:off x="4360862" y="0"/>
            <a:ext cx="7831137"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5" name="Slide Number Placeholder 4">
            <a:extLst>
              <a:ext uri="{FF2B5EF4-FFF2-40B4-BE49-F238E27FC236}">
                <a16:creationId xmlns:a16="http://schemas.microsoft.com/office/drawing/2014/main" id="{1F377011-A098-427E-EB15-EDA890D9A12E}"/>
              </a:ext>
            </a:extLst>
          </p:cNvPr>
          <p:cNvSpPr>
            <a:spLocks noGrp="1"/>
          </p:cNvSpPr>
          <p:nvPr>
            <p:ph type="sldNum" sz="quarter" idx="10"/>
          </p:nvPr>
        </p:nvSpPr>
        <p:spPr/>
        <p:txBody>
          <a:bodyPr/>
          <a:lstStyle/>
          <a:p>
            <a:pPr algn="l"/>
            <a:fld id="{3E93FFCE-3932-4DE9-B639-79A716969F42}" type="slidenum">
              <a:rPr lang="en-US" smtClean="0"/>
              <a:pPr algn="l"/>
              <a:t>‹#›</a:t>
            </a:fld>
            <a:endParaRPr lang="en-US"/>
          </a:p>
        </p:txBody>
      </p:sp>
      <p:pic>
        <p:nvPicPr>
          <p:cNvPr id="8" name="Picture 7">
            <a:extLst>
              <a:ext uri="{FF2B5EF4-FFF2-40B4-BE49-F238E27FC236}">
                <a16:creationId xmlns:a16="http://schemas.microsoft.com/office/drawing/2014/main" id="{7B115DF4-EA9F-9E37-7514-C48D231E4608}"/>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3133537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potlight">
    <p:bg>
      <p:bgPr>
        <a:solidFill>
          <a:srgbClr val="002868"/>
        </a:solidFill>
        <a:effectLst/>
      </p:bgPr>
    </p:bg>
    <p:spTree>
      <p:nvGrpSpPr>
        <p:cNvPr id="1" name=""/>
        <p:cNvGrpSpPr/>
        <p:nvPr/>
      </p:nvGrpSpPr>
      <p:grpSpPr>
        <a:xfrm>
          <a:off x="0" y="0"/>
          <a:ext cx="0" cy="0"/>
          <a:chOff x="0" y="0"/>
          <a:chExt cx="0" cy="0"/>
        </a:xfrm>
      </p:grpSpPr>
      <p:sp>
        <p:nvSpPr>
          <p:cNvPr id="2" name="Oval 1">
            <a:extLst>
              <a:ext uri="{FF2B5EF4-FFF2-40B4-BE49-F238E27FC236}">
                <a16:creationId xmlns:a16="http://schemas.microsoft.com/office/drawing/2014/main" id="{B908C2FF-B6EF-3C2B-0EE9-4077B54FD295}"/>
              </a:ext>
              <a:ext uri="{C183D7F6-B498-43B3-948B-1728B52AA6E4}">
                <adec:decorative xmlns:adec="http://schemas.microsoft.com/office/drawing/2017/decorative" val="1"/>
              </a:ext>
            </a:extLst>
          </p:cNvPr>
          <p:cNvSpPr/>
          <p:nvPr userDrawn="1"/>
        </p:nvSpPr>
        <p:spPr>
          <a:xfrm>
            <a:off x="2209799" y="-457200"/>
            <a:ext cx="7772400" cy="7772400"/>
          </a:xfrm>
          <a:prstGeom prst="ellipse">
            <a:avLst/>
          </a:prstGeom>
          <a:solidFill>
            <a:schemeClr val="tx1"/>
          </a:solidFill>
          <a:ln w="177800">
            <a:solidFill>
              <a:srgbClr val="FFCA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8">
            <a:extLst>
              <a:ext uri="{FF2B5EF4-FFF2-40B4-BE49-F238E27FC236}">
                <a16:creationId xmlns:a16="http://schemas.microsoft.com/office/drawing/2014/main" id="{DCEE2295-4E5B-9CE0-DB05-30B07399B989}"/>
              </a:ext>
            </a:extLst>
          </p:cNvPr>
          <p:cNvSpPr>
            <a:spLocks noGrp="1"/>
          </p:cNvSpPr>
          <p:nvPr>
            <p:ph sz="quarter" idx="13"/>
          </p:nvPr>
        </p:nvSpPr>
        <p:spPr>
          <a:xfrm>
            <a:off x="2933699" y="1331912"/>
            <a:ext cx="6324600" cy="41941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A0DB30F2-51F0-BE5C-0440-27CFF9585180}"/>
              </a:ext>
            </a:extLst>
          </p:cNvPr>
          <p:cNvSpPr>
            <a:spLocks noGrp="1"/>
          </p:cNvSpPr>
          <p:nvPr>
            <p:ph type="sldNum" sz="quarter" idx="14"/>
          </p:nvPr>
        </p:nvSpPr>
        <p:spPr/>
        <p:txBody>
          <a:bodyPr/>
          <a:lstStyle>
            <a:lvl1pPr>
              <a:defRPr>
                <a:solidFill>
                  <a:schemeClr val="tx1"/>
                </a:solidFill>
              </a:defRPr>
            </a:lvl1pPr>
          </a:lstStyle>
          <a:p>
            <a:fld id="{3E93FFCE-3932-4DE9-B639-79A716969F42}" type="slidenum">
              <a:rPr lang="en-US" smtClean="0"/>
              <a:pPr/>
              <a:t>‹#›</a:t>
            </a:fld>
            <a:endParaRPr lang="en-US">
              <a:solidFill>
                <a:schemeClr val="tx1"/>
              </a:solidFill>
            </a:endParaRPr>
          </a:p>
        </p:txBody>
      </p:sp>
      <p:pic>
        <p:nvPicPr>
          <p:cNvPr id="8" name="Picture 7">
            <a:extLst>
              <a:ext uri="{FF2B5EF4-FFF2-40B4-BE49-F238E27FC236}">
                <a16:creationId xmlns:a16="http://schemas.microsoft.com/office/drawing/2014/main" id="{E3326AB8-2CB1-3947-5F19-8DFB0C010A8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477500" y="6274117"/>
            <a:ext cx="1600200" cy="475933"/>
          </a:xfrm>
          <a:prstGeom prst="rect">
            <a:avLst/>
          </a:prstGeom>
        </p:spPr>
      </p:pic>
      <p:sp>
        <p:nvSpPr>
          <p:cNvPr id="3" name="Title 2">
            <a:extLst>
              <a:ext uri="{FF2B5EF4-FFF2-40B4-BE49-F238E27FC236}">
                <a16:creationId xmlns:a16="http://schemas.microsoft.com/office/drawing/2014/main" id="{02AE4896-C130-22F6-3771-AF7D81DCBC0D}"/>
              </a:ext>
            </a:extLst>
          </p:cNvPr>
          <p:cNvSpPr>
            <a:spLocks noGrp="1"/>
          </p:cNvSpPr>
          <p:nvPr>
            <p:ph type="title"/>
          </p:nvPr>
        </p:nvSpPr>
        <p:spPr>
          <a:xfrm>
            <a:off x="0" y="-715992"/>
            <a:ext cx="10316837" cy="685800"/>
          </a:xfrm>
        </p:spPr>
        <p:txBody>
          <a:bodyPr>
            <a:normAutofit/>
          </a:bodyPr>
          <a:lstStyle>
            <a:lvl1pPr>
              <a:defRPr sz="4000">
                <a:solidFill>
                  <a:schemeClr val="bg1"/>
                </a:solidFill>
              </a:defRPr>
            </a:lvl1pPr>
          </a:lstStyle>
          <a:p>
            <a:r>
              <a:rPr lang="en-US"/>
              <a:t>Click to edit Master title style</a:t>
            </a:r>
          </a:p>
        </p:txBody>
      </p:sp>
    </p:spTree>
    <p:custDataLst>
      <p:tags r:id="rId1"/>
    </p:custDataLst>
    <p:extLst>
      <p:ext uri="{BB962C8B-B14F-4D97-AF65-F5344CB8AC3E}">
        <p14:creationId xmlns:p14="http://schemas.microsoft.com/office/powerpoint/2010/main" val="2630527470"/>
      </p:ext>
    </p:extLst>
  </p:cSld>
  <p:clrMapOvr>
    <a:overrideClrMapping bg1="dk1" tx1="lt1" bg2="dk2" tx2="lt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B160C8-2A81-ED51-757E-08B670FB4418}"/>
              </a:ext>
            </a:extLst>
          </p:cNvPr>
          <p:cNvSpPr>
            <a:spLocks noGrp="1"/>
          </p:cNvSpPr>
          <p:nvPr>
            <p:ph type="sldNum" sz="quarter" idx="10"/>
          </p:nvPr>
        </p:nvSpPr>
        <p:spPr/>
        <p:txBody>
          <a:bodyPr/>
          <a:lstStyle/>
          <a:p>
            <a:pPr algn="l"/>
            <a:fld id="{3E93FFCE-3932-4DE9-B639-79A716969F42}" type="slidenum">
              <a:rPr lang="en-US" smtClean="0"/>
              <a:pPr algn="l"/>
              <a:t>‹#›</a:t>
            </a:fld>
            <a:endParaRPr lang="en-US"/>
          </a:p>
        </p:txBody>
      </p:sp>
      <p:sp>
        <p:nvSpPr>
          <p:cNvPr id="3" name="Title 2">
            <a:extLst>
              <a:ext uri="{FF2B5EF4-FFF2-40B4-BE49-F238E27FC236}">
                <a16:creationId xmlns:a16="http://schemas.microsoft.com/office/drawing/2014/main" id="{F5DE8905-FF0D-C63F-F252-BFA956AABEBD}"/>
              </a:ext>
            </a:extLst>
          </p:cNvPr>
          <p:cNvSpPr>
            <a:spLocks noGrp="1"/>
          </p:cNvSpPr>
          <p:nvPr>
            <p:ph type="title"/>
          </p:nvPr>
        </p:nvSpPr>
        <p:spPr>
          <a:xfrm>
            <a:off x="0" y="-747578"/>
            <a:ext cx="9969347" cy="685800"/>
          </a:xfrm>
        </p:spPr>
        <p:txBody>
          <a:bodyPr>
            <a:normAutofit/>
          </a:bodyPr>
          <a:lstStyle>
            <a:lvl1pPr>
              <a:defRPr sz="4000"/>
            </a:lvl1pPr>
          </a:lstStyle>
          <a:p>
            <a:r>
              <a:rPr lang="en-US"/>
              <a:t>Click to edit Master title style</a:t>
            </a:r>
          </a:p>
        </p:txBody>
      </p:sp>
      <p:pic>
        <p:nvPicPr>
          <p:cNvPr id="6" name="Picture 5">
            <a:extLst>
              <a:ext uri="{FF2B5EF4-FFF2-40B4-BE49-F238E27FC236}">
                <a16:creationId xmlns:a16="http://schemas.microsoft.com/office/drawing/2014/main" id="{8538DE58-BD8B-1E71-401A-ACD3814AFA69}"/>
              </a:ext>
            </a:extLst>
          </p:cNvPr>
          <p:cNvPicPr>
            <a:picLocks noChangeAspect="1"/>
          </p:cNvPicPr>
          <p:nvPr userDrawn="1"/>
        </p:nvPicPr>
        <p:blipFill>
          <a:blip r:embed="rId3">
            <a:extLst>
              <a:ext uri="{28A0092B-C50C-407E-A947-70E740481C1C}">
                <a14:useLocalDpi xmlns:a14="http://schemas.microsoft.com/office/drawing/2010/main" val="0"/>
              </a:ext>
            </a:extLst>
          </a:blip>
          <a:srcRect t="13780" b="11362"/>
          <a:stretch>
            <a:fillRect/>
          </a:stretch>
        </p:blipFill>
        <p:spPr>
          <a:xfrm>
            <a:off x="10591800" y="6146800"/>
            <a:ext cx="1600200" cy="711200"/>
          </a:xfrm>
          <a:prstGeom prst="rect">
            <a:avLst/>
          </a:prstGeom>
        </p:spPr>
      </p:pic>
    </p:spTree>
    <p:custDataLst>
      <p:tags r:id="rId1"/>
    </p:custDataLst>
    <p:extLst>
      <p:ext uri="{BB962C8B-B14F-4D97-AF65-F5344CB8AC3E}">
        <p14:creationId xmlns:p14="http://schemas.microsoft.com/office/powerpoint/2010/main" val="26232280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5C3129-620B-DC86-43E3-174E785CDA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89FBD39-F3D4-21BA-6B59-2B960B05CE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p:txBody>
      </p:sp>
      <p:sp>
        <p:nvSpPr>
          <p:cNvPr id="4" name="Slide Number Placeholder 3">
            <a:extLst>
              <a:ext uri="{FF2B5EF4-FFF2-40B4-BE49-F238E27FC236}">
                <a16:creationId xmlns:a16="http://schemas.microsoft.com/office/drawing/2014/main" id="{C292DED0-237B-5972-7083-106456A78AFB}"/>
              </a:ext>
            </a:extLst>
          </p:cNvPr>
          <p:cNvSpPr>
            <a:spLocks noGrp="1"/>
          </p:cNvSpPr>
          <p:nvPr>
            <p:ph type="sldNum" sz="quarter" idx="4"/>
          </p:nvPr>
        </p:nvSpPr>
        <p:spPr>
          <a:xfrm>
            <a:off x="114300" y="6384925"/>
            <a:ext cx="800100" cy="365125"/>
          </a:xfrm>
          <a:prstGeom prst="rect">
            <a:avLst/>
          </a:prstGeom>
        </p:spPr>
        <p:txBody>
          <a:bodyPr vert="horz" lIns="91440" tIns="45720" rIns="91440" bIns="45720" rtlCol="0" anchor="ctr"/>
          <a:lstStyle>
            <a:lvl1pPr algn="l">
              <a:defRPr sz="1200">
                <a:solidFill>
                  <a:schemeClr val="tx1"/>
                </a:solidFill>
              </a:defRPr>
            </a:lvl1pPr>
          </a:lstStyle>
          <a:p>
            <a:fld id="{3E93FFCE-3932-4DE9-B639-79A716969F42}" type="slidenum">
              <a:rPr lang="en-US" smtClean="0"/>
              <a:pPr/>
              <a:t>‹#›</a:t>
            </a:fld>
            <a:endParaRPr lang="en-US"/>
          </a:p>
        </p:txBody>
      </p:sp>
    </p:spTree>
    <p:custDataLst>
      <p:tags r:id="rId14"/>
    </p:custDataLst>
    <p:extLst>
      <p:ext uri="{BB962C8B-B14F-4D97-AF65-F5344CB8AC3E}">
        <p14:creationId xmlns:p14="http://schemas.microsoft.com/office/powerpoint/2010/main" val="2432556055"/>
      </p:ext>
    </p:extLst>
  </p:cSld>
  <p:clrMap bg1="lt1" tx1="dk1" bg2="lt2" tx2="dk2" accent1="accent1" accent2="accent2" accent3="accent3" accent4="accent4" accent5="accent5" accent6="accent6" hlink="hlink" folHlink="folHlink"/>
  <p:sldLayoutIdLst>
    <p:sldLayoutId id="2147483659" r:id="rId1"/>
    <p:sldLayoutId id="2147483651" r:id="rId2"/>
    <p:sldLayoutId id="2147483663" r:id="rId3"/>
    <p:sldLayoutId id="2147483654" r:id="rId4"/>
    <p:sldLayoutId id="2147483652" r:id="rId5"/>
    <p:sldLayoutId id="2147483653" r:id="rId6"/>
    <p:sldLayoutId id="2147483661" r:id="rId7"/>
    <p:sldLayoutId id="2147483660" r:id="rId8"/>
    <p:sldLayoutId id="2147483656" r:id="rId9"/>
    <p:sldLayoutId id="2147483657" r:id="rId10"/>
    <p:sldLayoutId id="2147483655" r:id="rId11"/>
    <p:sldLayoutId id="2147483662" r:id="rId12"/>
  </p:sldLayoutIdLst>
  <p:hf hdr="0" ftr="0" dt="0"/>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5.xml"/></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3.xml"/><Relationship Id="rId1" Type="http://schemas.openxmlformats.org/officeDocument/2006/relationships/tags" Target="../tags/tag16.xml"/></Relationships>
</file>

<file path=ppt/slides/_rels/slide3.xml.rels><?xml version="1.0" encoding="UTF-8" standalone="yes"?>
<Relationships xmlns="http://schemas.openxmlformats.org/package/2006/relationships"><Relationship Id="rId8" Type="http://schemas.openxmlformats.org/officeDocument/2006/relationships/image" Target="../media/image11.jpeg"/><Relationship Id="rId3" Type="http://schemas.openxmlformats.org/officeDocument/2006/relationships/notesSlide" Target="../notesSlides/notesSlide2.xml"/><Relationship Id="rId7" Type="http://schemas.openxmlformats.org/officeDocument/2006/relationships/image" Target="../media/image10.png"/><Relationship Id="rId12" Type="http://schemas.openxmlformats.org/officeDocument/2006/relationships/image" Target="../media/image15.jpeg"/><Relationship Id="rId2" Type="http://schemas.openxmlformats.org/officeDocument/2006/relationships/slideLayout" Target="../slideLayouts/slideLayout4.xml"/><Relationship Id="rId1" Type="http://schemas.openxmlformats.org/officeDocument/2006/relationships/tags" Target="../tags/tag17.xml"/><Relationship Id="rId6" Type="http://schemas.openxmlformats.org/officeDocument/2006/relationships/image" Target="../media/image9.png"/><Relationship Id="rId11" Type="http://schemas.openxmlformats.org/officeDocument/2006/relationships/image" Target="../media/image14.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Layout" Target="../slideLayouts/slideLayout11.xml"/><Relationship Id="rId1" Type="http://schemas.openxmlformats.org/officeDocument/2006/relationships/tags" Target="../tags/tag18.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slideLayout" Target="../slideLayouts/slideLayout11.xml"/><Relationship Id="rId1" Type="http://schemas.openxmlformats.org/officeDocument/2006/relationships/tags" Target="../tags/tag19.xml"/></Relationships>
</file>

<file path=ppt/slides/_rels/slide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11.xml"/><Relationship Id="rId1" Type="http://schemas.openxmlformats.org/officeDocument/2006/relationships/tags" Target="../tags/tag20.xml"/></Relationships>
</file>

<file path=ppt/slides/_rels/slide13.xml.rels><?xml version="1.0" encoding="UTF-8" standalone="yes"?>
<Relationships xmlns="http://schemas.openxmlformats.org/package/2006/relationships"><Relationship Id="rId2" Type="http://schemas.openxmlformats.org/officeDocument/2006/relationships/hyperlink" Target="https://www.ncosc.gov/state-agency-resources/ncfs-resources/ncfs-escheatment-process/ncfs-escheatment-process" TargetMode="Externa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hyperlink" Target="https://www.ncosc.gov/state-agency-resources/ncfs-resources/1099-information-session"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slideLayout" Target="../slideLayouts/slideLayout11.xml"/><Relationship Id="rId1" Type="http://schemas.openxmlformats.org/officeDocument/2006/relationships/tags" Target="../tags/tag21.xml"/></Relationships>
</file>

<file path=ppt/slides/_rels/slide16.xml.rels><?xml version="1.0" encoding="UTF-8" standalone="yes"?>
<Relationships xmlns="http://schemas.openxmlformats.org/package/2006/relationships"><Relationship Id="rId3" Type="http://schemas.openxmlformats.org/officeDocument/2006/relationships/hyperlink" Target="https://www.ncosc.gov/state-suppliers/electronic-payment-resources/responding-suspected-supplier-payment-fraud" TargetMode="External"/><Relationship Id="rId2" Type="http://schemas.openxmlformats.org/officeDocument/2006/relationships/hyperlink" Target="https://www.ncosc.gov/state-suppliers/electronic-payment-resources/best-practices-supplier-payment-and-banking-information-setup-changes-agency-perspective"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11.xml"/><Relationship Id="rId1" Type="http://schemas.openxmlformats.org/officeDocument/2006/relationships/tags" Target="../tags/tag2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xml"/><Relationship Id="rId1" Type="http://schemas.openxmlformats.org/officeDocument/2006/relationships/tags" Target="../tags/tag23.xml"/><Relationship Id="rId5" Type="http://schemas.openxmlformats.org/officeDocument/2006/relationships/hyperlink" Target="https://www.osbm.nc.gov/budget/bridge-budget-system" TargetMode="External"/><Relationship Id="rId4" Type="http://schemas.openxmlformats.org/officeDocument/2006/relationships/hyperlink" Target="https://osbm.us3.list-manage.com/subscribe?u=fde1ef52b9e3518b7172f257e&amp;id=889db4018c" TargetMode="Externa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xml"/><Relationship Id="rId1" Type="http://schemas.openxmlformats.org/officeDocument/2006/relationships/tags" Target="../tags/tag24.xml"/><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11.xml"/><Relationship Id="rId1" Type="http://schemas.openxmlformats.org/officeDocument/2006/relationships/tags" Target="../tags/tag25.xml"/></Relationships>
</file>

<file path=ppt/slides/_rels/slide24.xml.rels><?xml version="1.0" encoding="UTF-8" standalone="yes"?>
<Relationships xmlns="http://schemas.openxmlformats.org/package/2006/relationships"><Relationship Id="rId3" Type="http://schemas.openxmlformats.org/officeDocument/2006/relationships/hyperlink" Target="mailto:osc.training.team@ncosc.gov" TargetMode="External"/><Relationship Id="rId2" Type="http://schemas.openxmlformats.org/officeDocument/2006/relationships/slideLayout" Target="../slideLayouts/slideLayout4.xml"/><Relationship Id="rId1" Type="http://schemas.openxmlformats.org/officeDocument/2006/relationships/tags" Target="../tags/tag26.xml"/><Relationship Id="rId4" Type="http://schemas.openxmlformats.org/officeDocument/2006/relationships/hyperlink" Target="https://www.ncosc.gov/contact-us"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11.xml"/><Relationship Id="rId1" Type="http://schemas.openxmlformats.org/officeDocument/2006/relationships/tags" Target="../tags/tag27.xml"/><Relationship Id="rId4" Type="http://schemas.openxmlformats.org/officeDocument/2006/relationships/image" Target="../media/image28.pn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xml"/><Relationship Id="rId1" Type="http://schemas.openxmlformats.org/officeDocument/2006/relationships/tags" Target="../tags/tag28.xml"/><Relationship Id="rId5" Type="http://schemas.openxmlformats.org/officeDocument/2006/relationships/image" Target="../media/image29.png"/><Relationship Id="rId4" Type="http://schemas.openxmlformats.org/officeDocument/2006/relationships/hyperlink" Target="https://forms.cloud.microsoft/pages/responsepage.aspx?id=SD_0of5UP0OTeJaLRbxmZUcrf6ng_oRPpmOx1FtNAlRUMUtLRVU2NDI0SllDUFRKQVFSMEpVWEFRNy4u&amp;route=shorturl" TargetMode="Externa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xml"/><Relationship Id="rId1" Type="http://schemas.openxmlformats.org/officeDocument/2006/relationships/tags" Target="../tags/tag29.xml"/><Relationship Id="rId6" Type="http://schemas.openxmlformats.org/officeDocument/2006/relationships/image" Target="../media/image30.png"/><Relationship Id="rId5" Type="http://schemas.openxmlformats.org/officeDocument/2006/relationships/hyperlink" Target="mailto:NCFS.CCB.Support@ncosc.gov" TargetMode="External"/><Relationship Id="rId4" Type="http://schemas.openxmlformats.org/officeDocument/2006/relationships/hyperlink" Target="https://forms.office.com/pages/responsepage.aspx?id=SD_0of5UP0OTeJaLRbxmZVNdxyMisC1IrL1l-pWWGTtUM0VSTDNXOUxLMDVYTlhVVUFURk03MTVQOSQlQCN0PWcu" TargetMode="Externa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xml"/><Relationship Id="rId1" Type="http://schemas.openxmlformats.org/officeDocument/2006/relationships/tags" Target="../tags/tag30.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xml"/><Relationship Id="rId1" Type="http://schemas.openxmlformats.org/officeDocument/2006/relationships/tags" Target="../tags/tag31.xml"/><Relationship Id="rId5" Type="http://schemas.openxmlformats.org/officeDocument/2006/relationships/image" Target="../media/image31.png"/><Relationship Id="rId4" Type="http://schemas.openxmlformats.org/officeDocument/2006/relationships/hyperlink" Target="https://www.ncosc.gov/state-agency-resources/ncfs-newsletter" TargetMode="External"/></Relationships>
</file>

<file path=ppt/slides/_rels/slide30.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hyperlink" Target="https://www.ncosc.gov/state-agency-resources/ncfs-resources/ncfs-system-information/ncfs-functional-calendar"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hyperlink" Target="https://www.ncosc.gov/state-agency-resources/ncfs-resources/ncfs-system-information/ncfs-functional-calendar" TargetMode="External"/><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8" Type="http://schemas.openxmlformats.org/officeDocument/2006/relationships/hyperlink" Target="https://www.ncosc.gov/state-agency-resources/ncfs-resources/ncfs-escheatment-process/ncfs-escheatment-process" TargetMode="External"/><Relationship Id="rId3" Type="http://schemas.openxmlformats.org/officeDocument/2006/relationships/hyperlink" Target="https://www.osbm.nc.gov/budget/bridge-budget-system" TargetMode="External"/><Relationship Id="rId7" Type="http://schemas.openxmlformats.org/officeDocument/2006/relationships/hyperlink" Target="mailto:NCFS.CCB.Support@ncosc.gov" TargetMode="External"/><Relationship Id="rId2" Type="http://schemas.openxmlformats.org/officeDocument/2006/relationships/hyperlink" Target="https://osbm.us3.list-manage.com/subscribe?u=fde1ef52b9e3518b7172f257e&amp;id=889db4018c" TargetMode="External"/><Relationship Id="rId1" Type="http://schemas.openxmlformats.org/officeDocument/2006/relationships/slideLayout" Target="../slideLayouts/slideLayout3.xml"/><Relationship Id="rId6" Type="http://schemas.openxmlformats.org/officeDocument/2006/relationships/hyperlink" Target="https://forms.office.com/pages/responsepage.aspx?id=SD_0of5UP0OTeJaLRbxmZVNdxyMisC1IrL1l-pWWGTtUM0VSTDNXOUxLMDVYTlhVVUFURk03MTVQOSQlQCN0PWcu" TargetMode="External"/><Relationship Id="rId5" Type="http://schemas.openxmlformats.org/officeDocument/2006/relationships/hyperlink" Target="https://www.ncosc.gov/state-suppliers/electronic-payment-resources/best-practices-supplier-payment-and-banking-information-setup-changes-agency-perspective" TargetMode="External"/><Relationship Id="rId10" Type="http://schemas.openxmlformats.org/officeDocument/2006/relationships/hyperlink" Target="https://www.ncosc.gov/state-suppliers/electronic-payment-resources/responding-suspected-supplier-payment-fraud" TargetMode="External"/><Relationship Id="rId4" Type="http://schemas.openxmlformats.org/officeDocument/2006/relationships/hyperlink" Target="https://www.ncosc.gov/state-agency-resources/ncfs-resources/1099-information-session" TargetMode="External"/><Relationship Id="rId9" Type="http://schemas.openxmlformats.org/officeDocument/2006/relationships/hyperlink" Target="https://www.ncosc.gov/state-agency-resources/ncfs-newsletter"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mailto:ncfs@ncosc.gov" TargetMode="External"/><Relationship Id="rId2" Type="http://schemas.openxmlformats.org/officeDocument/2006/relationships/slideLayout" Target="../slideLayouts/slideLayout11.xml"/><Relationship Id="rId1" Type="http://schemas.openxmlformats.org/officeDocument/2006/relationships/tags" Target="../tags/tag3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41EC4A-427C-9D04-F57F-ACD444A7F15C}"/>
              </a:ext>
            </a:extLst>
          </p:cNvPr>
          <p:cNvSpPr>
            <a:spLocks noGrp="1"/>
          </p:cNvSpPr>
          <p:nvPr>
            <p:ph type="ctrTitle"/>
          </p:nvPr>
        </p:nvSpPr>
        <p:spPr>
          <a:xfrm>
            <a:off x="914399" y="1632155"/>
            <a:ext cx="9177052" cy="1776207"/>
          </a:xfrm>
        </p:spPr>
        <p:txBody>
          <a:bodyPr>
            <a:normAutofit/>
          </a:bodyPr>
          <a:lstStyle/>
          <a:p>
            <a:pPr algn="ctr"/>
            <a:r>
              <a:rPr lang="en-US" sz="6000" dirty="0"/>
              <a:t>NCFS Insights</a:t>
            </a:r>
          </a:p>
        </p:txBody>
      </p:sp>
      <p:sp>
        <p:nvSpPr>
          <p:cNvPr id="3" name="Subtitle 2">
            <a:extLst>
              <a:ext uri="{FF2B5EF4-FFF2-40B4-BE49-F238E27FC236}">
                <a16:creationId xmlns:a16="http://schemas.microsoft.com/office/drawing/2014/main" id="{2B9AC402-9C30-13C8-0410-B697490EF04E}"/>
              </a:ext>
            </a:extLst>
          </p:cNvPr>
          <p:cNvSpPr>
            <a:spLocks noGrp="1"/>
          </p:cNvSpPr>
          <p:nvPr>
            <p:ph type="subTitle" idx="1"/>
          </p:nvPr>
        </p:nvSpPr>
        <p:spPr>
          <a:xfrm>
            <a:off x="914399" y="4041586"/>
            <a:ext cx="8288595" cy="923179"/>
          </a:xfrm>
        </p:spPr>
        <p:txBody>
          <a:bodyPr vert="horz" lIns="91440" tIns="45720" rIns="91440" bIns="45720" rtlCol="0" anchor="t">
            <a:normAutofit/>
          </a:bodyPr>
          <a:lstStyle/>
          <a:p>
            <a:pPr algn="ctr"/>
            <a:r>
              <a:rPr lang="en-US" sz="4700" dirty="0"/>
              <a:t>October 7, 2026</a:t>
            </a:r>
          </a:p>
        </p:txBody>
      </p:sp>
      <p:cxnSp>
        <p:nvCxnSpPr>
          <p:cNvPr id="5" name="Straight Connector 4">
            <a:extLst>
              <a:ext uri="{FF2B5EF4-FFF2-40B4-BE49-F238E27FC236}">
                <a16:creationId xmlns:a16="http://schemas.microsoft.com/office/drawing/2014/main" id="{29DEA90A-BA45-C083-0CB3-827101CF3407}"/>
              </a:ext>
              <a:ext uri="{C183D7F6-B498-43B3-948B-1728B52AA6E4}">
                <adec:decorative xmlns:adec="http://schemas.microsoft.com/office/drawing/2017/decorative" val="1"/>
              </a:ext>
            </a:extLst>
          </p:cNvPr>
          <p:cNvCxnSpPr>
            <a:cxnSpLocks/>
          </p:cNvCxnSpPr>
          <p:nvPr/>
        </p:nvCxnSpPr>
        <p:spPr>
          <a:xfrm>
            <a:off x="1088136" y="3715830"/>
            <a:ext cx="9528048" cy="18288"/>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3104127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186CEC-8B7D-5B04-809D-E66E233AA63B}"/>
              </a:ext>
            </a:extLst>
          </p:cNvPr>
          <p:cNvSpPr>
            <a:spLocks noGrp="1"/>
          </p:cNvSpPr>
          <p:nvPr>
            <p:ph type="title"/>
          </p:nvPr>
        </p:nvSpPr>
        <p:spPr>
          <a:xfrm>
            <a:off x="566928" y="149225"/>
            <a:ext cx="11058144" cy="914400"/>
          </a:xfrm>
        </p:spPr>
        <p:txBody>
          <a:bodyPr>
            <a:normAutofit/>
          </a:bodyPr>
          <a:lstStyle/>
          <a:p>
            <a:r>
              <a:rPr lang="en-US" sz="3600" dirty="0"/>
              <a:t>Welcome and Agenda</a:t>
            </a:r>
            <a:endParaRPr lang="en-US" dirty="0"/>
          </a:p>
        </p:txBody>
      </p:sp>
      <p:sp>
        <p:nvSpPr>
          <p:cNvPr id="4" name="Content Placeholder 3">
            <a:extLst>
              <a:ext uri="{FF2B5EF4-FFF2-40B4-BE49-F238E27FC236}">
                <a16:creationId xmlns:a16="http://schemas.microsoft.com/office/drawing/2014/main" id="{4D20729B-94D1-137D-F575-697C946F6746}"/>
              </a:ext>
            </a:extLst>
          </p:cNvPr>
          <p:cNvSpPr>
            <a:spLocks noGrp="1"/>
          </p:cNvSpPr>
          <p:nvPr>
            <p:ph sz="quarter" idx="15"/>
          </p:nvPr>
        </p:nvSpPr>
        <p:spPr>
          <a:xfrm>
            <a:off x="415925" y="1428750"/>
            <a:ext cx="3433699" cy="4956175"/>
          </a:xfrm>
        </p:spPr>
        <p:txBody>
          <a:bodyPr vert="horz" lIns="91440" tIns="45720" rIns="91440" bIns="45720" rtlCol="0" anchor="t">
            <a:normAutofit/>
          </a:bodyPr>
          <a:lstStyle/>
          <a:p>
            <a:pPr marL="457200" indent="-457200">
              <a:buFont typeface="Arial" panose="020B0604020202020204" pitchFamily="34" charset="0"/>
              <a:buChar char="•"/>
            </a:pPr>
            <a:r>
              <a:rPr lang="en-US" b="1"/>
              <a:t>Housekeeping</a:t>
            </a:r>
          </a:p>
          <a:p>
            <a:pPr marL="457200" indent="-457200">
              <a:buFont typeface="Arial" panose="020B0604020202020204" pitchFamily="34" charset="0"/>
              <a:buChar char="•"/>
            </a:pPr>
            <a:r>
              <a:rPr lang="en-US" b="1"/>
              <a:t>Introductions</a:t>
            </a:r>
          </a:p>
          <a:p>
            <a:pPr marL="457200" indent="-457200">
              <a:buFont typeface="Arial" panose="020B0604020202020204" pitchFamily="34" charset="0"/>
              <a:buChar char="•"/>
            </a:pPr>
            <a:endParaRPr lang="en-US" b="1"/>
          </a:p>
          <a:p>
            <a:pPr marL="457200" indent="-457200">
              <a:buFont typeface="Arial" panose="020B0604020202020204" pitchFamily="34" charset="0"/>
              <a:buChar char="•"/>
            </a:pPr>
            <a:r>
              <a:rPr lang="en-US" b="1"/>
              <a:t>Welcome</a:t>
            </a:r>
          </a:p>
          <a:p>
            <a:pPr marL="457200" indent="-457200">
              <a:buFont typeface="Arial" panose="020B0604020202020204" pitchFamily="34" charset="0"/>
              <a:buChar char="•"/>
            </a:pPr>
            <a:r>
              <a:rPr lang="en-US" b="1"/>
              <a:t>Functional</a:t>
            </a:r>
          </a:p>
          <a:p>
            <a:pPr marL="457200" indent="-457200">
              <a:buFont typeface="Arial" panose="020B0604020202020204" pitchFamily="34" charset="0"/>
              <a:buChar char="•"/>
            </a:pPr>
            <a:r>
              <a:rPr lang="en-US" b="1"/>
              <a:t>Training</a:t>
            </a:r>
          </a:p>
          <a:p>
            <a:pPr marL="457200" indent="-457200">
              <a:buFont typeface="Arial" panose="020B0604020202020204" pitchFamily="34" charset="0"/>
              <a:buChar char="•"/>
            </a:pPr>
            <a:r>
              <a:rPr lang="en-US" b="1"/>
              <a:t>User Engagement</a:t>
            </a:r>
          </a:p>
          <a:p>
            <a:pPr marL="457200" indent="-457200">
              <a:buFont typeface="Arial" panose="020B0604020202020204" pitchFamily="34" charset="0"/>
              <a:buChar char="•"/>
            </a:pPr>
            <a:r>
              <a:rPr lang="en-US" b="1"/>
              <a:t>Closing/Q&amp;A</a:t>
            </a:r>
          </a:p>
        </p:txBody>
      </p:sp>
      <p:sp>
        <p:nvSpPr>
          <p:cNvPr id="3" name="Slide Number Placeholder 2">
            <a:extLst>
              <a:ext uri="{FF2B5EF4-FFF2-40B4-BE49-F238E27FC236}">
                <a16:creationId xmlns:a16="http://schemas.microsoft.com/office/drawing/2014/main" id="{D529B60F-7207-303B-D1AB-CAA725367817}"/>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a:t>
            </a:fld>
            <a:endParaRPr lang="en-US"/>
          </a:p>
        </p:txBody>
      </p:sp>
      <p:cxnSp>
        <p:nvCxnSpPr>
          <p:cNvPr id="7" name="Straight Connector 6">
            <a:extLst>
              <a:ext uri="{FF2B5EF4-FFF2-40B4-BE49-F238E27FC236}">
                <a16:creationId xmlns:a16="http://schemas.microsoft.com/office/drawing/2014/main" id="{13C9BE14-2B6C-0A5D-180F-97224FE94F5A}"/>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pic>
        <p:nvPicPr>
          <p:cNvPr id="8" name="Picture 7" descr="Fall scene with two owls on tree branch. Text says Welcome October.">
            <a:extLst>
              <a:ext uri="{FF2B5EF4-FFF2-40B4-BE49-F238E27FC236}">
                <a16:creationId xmlns:a16="http://schemas.microsoft.com/office/drawing/2014/main" id="{4F0171E1-D7D0-D8C3-4AEF-5515A98B729D}"/>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4486267" y="1428750"/>
            <a:ext cx="4099949" cy="4103370"/>
          </a:xfrm>
          <a:prstGeom prst="rect">
            <a:avLst/>
          </a:prstGeom>
        </p:spPr>
      </p:pic>
    </p:spTree>
    <p:custDataLst>
      <p:tags r:id="rId1"/>
    </p:custDataLst>
    <p:extLst>
      <p:ext uri="{BB962C8B-B14F-4D97-AF65-F5344CB8AC3E}">
        <p14:creationId xmlns:p14="http://schemas.microsoft.com/office/powerpoint/2010/main" val="5212546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10E8F5-9EA2-35F7-5918-7F61CC10995B}"/>
              </a:ext>
            </a:extLst>
          </p:cNvPr>
          <p:cNvSpPr>
            <a:spLocks noGrp="1"/>
          </p:cNvSpPr>
          <p:nvPr>
            <p:ph type="title"/>
          </p:nvPr>
        </p:nvSpPr>
        <p:spPr>
          <a:xfrm>
            <a:off x="538576" y="200268"/>
            <a:ext cx="11086495" cy="914400"/>
          </a:xfrm>
        </p:spPr>
        <p:txBody>
          <a:bodyPr>
            <a:normAutofit/>
          </a:bodyPr>
          <a:lstStyle/>
          <a:p>
            <a:r>
              <a:rPr lang="en-US" sz="3600" dirty="0"/>
              <a:t>Presenters</a:t>
            </a:r>
            <a:endParaRPr lang="en-US" dirty="0"/>
          </a:p>
        </p:txBody>
      </p:sp>
      <p:grpSp>
        <p:nvGrpSpPr>
          <p:cNvPr id="7" name="Group 6">
            <a:extLst>
              <a:ext uri="{FF2B5EF4-FFF2-40B4-BE49-F238E27FC236}">
                <a16:creationId xmlns:a16="http://schemas.microsoft.com/office/drawing/2014/main" id="{5570AA10-3F11-F052-E952-8C885817E4C3}"/>
              </a:ext>
              <a:ext uri="{C183D7F6-B498-43B3-948B-1728B52AA6E4}">
                <adec:decorative xmlns:adec="http://schemas.microsoft.com/office/drawing/2017/decorative" val="1"/>
              </a:ext>
            </a:extLst>
          </p:cNvPr>
          <p:cNvGrpSpPr/>
          <p:nvPr/>
        </p:nvGrpSpPr>
        <p:grpSpPr>
          <a:xfrm>
            <a:off x="950769" y="1214850"/>
            <a:ext cx="4623027" cy="1326869"/>
            <a:chOff x="950769" y="1214850"/>
            <a:chExt cx="4623027" cy="1326869"/>
          </a:xfrm>
        </p:grpSpPr>
        <p:sp>
          <p:nvSpPr>
            <p:cNvPr id="3" name="Rectangle 2">
              <a:extLst>
                <a:ext uri="{FF2B5EF4-FFF2-40B4-BE49-F238E27FC236}">
                  <a16:creationId xmlns:a16="http://schemas.microsoft.com/office/drawing/2014/main" id="{2A4B3133-CE19-52E4-46F3-59D4629D2D93}"/>
                </a:ext>
                <a:ext uri="{C183D7F6-B498-43B3-948B-1728B52AA6E4}">
                  <adec:decorative xmlns:adec="http://schemas.microsoft.com/office/drawing/2017/decorative" val="1"/>
                </a:ext>
              </a:extLst>
            </p:cNvPr>
            <p:cNvSpPr/>
            <p:nvPr/>
          </p:nvSpPr>
          <p:spPr>
            <a:xfrm>
              <a:off x="950769" y="1214850"/>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E876D25A-CD07-6B1B-BFEC-38BB776DC7E2}"/>
                </a:ext>
                <a:ext uri="{C183D7F6-B498-43B3-948B-1728B52AA6E4}">
                  <adec:decorative xmlns:adec="http://schemas.microsoft.com/office/drawing/2017/decorative" val="1"/>
                </a:ext>
              </a:extLst>
            </p:cNvPr>
            <p:cNvSpPr/>
            <p:nvPr/>
          </p:nvSpPr>
          <p:spPr>
            <a:xfrm>
              <a:off x="1001796" y="1228133"/>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26" name="Picture 25">
              <a:extLst>
                <a:ext uri="{FF2B5EF4-FFF2-40B4-BE49-F238E27FC236}">
                  <a16:creationId xmlns:a16="http://schemas.microsoft.com/office/drawing/2014/main" id="{6C4463FF-0E16-5A2B-9875-88D20BA41E1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92850" y="1225610"/>
              <a:ext cx="1232201" cy="1316109"/>
            </a:xfrm>
            <a:prstGeom prst="rect">
              <a:avLst/>
            </a:prstGeom>
          </p:spPr>
        </p:pic>
      </p:grpSp>
      <p:sp>
        <p:nvSpPr>
          <p:cNvPr id="6" name="TextBox 5">
            <a:extLst>
              <a:ext uri="{FF2B5EF4-FFF2-40B4-BE49-F238E27FC236}">
                <a16:creationId xmlns:a16="http://schemas.microsoft.com/office/drawing/2014/main" id="{7BA11C6E-3356-FA37-F4F3-A5999DE97E0F}"/>
              </a:ext>
            </a:extLst>
          </p:cNvPr>
          <p:cNvSpPr txBox="1"/>
          <p:nvPr/>
        </p:nvSpPr>
        <p:spPr>
          <a:xfrm>
            <a:off x="2449470" y="1406548"/>
            <a:ext cx="2650355" cy="923330"/>
          </a:xfrm>
          <a:prstGeom prst="rect">
            <a:avLst/>
          </a:prstGeom>
          <a:noFill/>
        </p:spPr>
        <p:txBody>
          <a:bodyPr wrap="square" lIns="91440" tIns="45720" rIns="91440" bIns="45720" rtlCol="0" anchor="t">
            <a:spAutoFit/>
          </a:bodyPr>
          <a:lstStyle/>
          <a:p>
            <a:pPr marR="0" lvl="0" fontAlgn="auto">
              <a:spcAft>
                <a:spcPts val="0"/>
              </a:spcAft>
              <a:buClrTx/>
              <a:buSzTx/>
              <a:tabLst/>
              <a:defRPr/>
            </a:pPr>
            <a:r>
              <a:rPr lang="en-US" dirty="0"/>
              <a:t>Laura Klem</a:t>
            </a:r>
          </a:p>
          <a:p>
            <a:pPr marR="0" lvl="0" fontAlgn="auto">
              <a:spcAft>
                <a:spcPts val="0"/>
              </a:spcAft>
              <a:buClrTx/>
              <a:buSzTx/>
              <a:tabLst/>
              <a:defRPr/>
            </a:pPr>
            <a:r>
              <a:rPr lang="en-US" dirty="0"/>
              <a:t>Deputy State Controller</a:t>
            </a:r>
          </a:p>
          <a:p>
            <a:pPr marR="0" lvl="0" fontAlgn="auto">
              <a:spcAft>
                <a:spcPts val="0"/>
              </a:spcAft>
              <a:buClrTx/>
              <a:buSzTx/>
              <a:tabLst/>
              <a:defRPr/>
            </a:pPr>
            <a:r>
              <a:rPr lang="en-US" dirty="0"/>
              <a:t>Statewide Accounting</a:t>
            </a:r>
          </a:p>
        </p:txBody>
      </p:sp>
      <p:grpSp>
        <p:nvGrpSpPr>
          <p:cNvPr id="38" name="Group 37">
            <a:extLst>
              <a:ext uri="{FF2B5EF4-FFF2-40B4-BE49-F238E27FC236}">
                <a16:creationId xmlns:a16="http://schemas.microsoft.com/office/drawing/2014/main" id="{4AA31340-5263-8BF3-2882-9F70A5F6252E}"/>
              </a:ext>
              <a:ext uri="{C183D7F6-B498-43B3-948B-1728B52AA6E4}">
                <adec:decorative xmlns:adec="http://schemas.microsoft.com/office/drawing/2017/decorative" val="1"/>
              </a:ext>
            </a:extLst>
          </p:cNvPr>
          <p:cNvGrpSpPr/>
          <p:nvPr/>
        </p:nvGrpSpPr>
        <p:grpSpPr>
          <a:xfrm>
            <a:off x="6510668" y="1138823"/>
            <a:ext cx="4623027" cy="1307592"/>
            <a:chOff x="6510668" y="1138823"/>
            <a:chExt cx="4623027" cy="1307592"/>
          </a:xfrm>
        </p:grpSpPr>
        <p:sp>
          <p:nvSpPr>
            <p:cNvPr id="9" name="Rectangle 8">
              <a:extLst>
                <a:ext uri="{FF2B5EF4-FFF2-40B4-BE49-F238E27FC236}">
                  <a16:creationId xmlns:a16="http://schemas.microsoft.com/office/drawing/2014/main" id="{0FA674BA-F300-A682-B29B-AE9F68D7BD88}"/>
                </a:ext>
                <a:ext uri="{C183D7F6-B498-43B3-948B-1728B52AA6E4}">
                  <adec:decorative xmlns:adec="http://schemas.microsoft.com/office/drawing/2017/decorative" val="1"/>
                </a:ext>
              </a:extLst>
            </p:cNvPr>
            <p:cNvSpPr/>
            <p:nvPr/>
          </p:nvSpPr>
          <p:spPr>
            <a:xfrm>
              <a:off x="6510668" y="1138823"/>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03668ACD-A638-D7E4-8BD1-527CB03C68AA}"/>
                </a:ext>
                <a:ext uri="{C183D7F6-B498-43B3-948B-1728B52AA6E4}">
                  <adec:decorative xmlns:adec="http://schemas.microsoft.com/office/drawing/2017/decorative" val="1"/>
                </a:ext>
              </a:extLst>
            </p:cNvPr>
            <p:cNvSpPr/>
            <p:nvPr/>
          </p:nvSpPr>
          <p:spPr>
            <a:xfrm>
              <a:off x="6561695" y="1152106"/>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4" name="Picture 13">
              <a:extLst>
                <a:ext uri="{FF2B5EF4-FFF2-40B4-BE49-F238E27FC236}">
                  <a16:creationId xmlns:a16="http://schemas.microsoft.com/office/drawing/2014/main" id="{BAFFE775-0EC5-A9BA-83CE-6D51F1568BFA}"/>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552656" y="1146328"/>
              <a:ext cx="1232294" cy="1292582"/>
            </a:xfrm>
            <a:prstGeom prst="rect">
              <a:avLst/>
            </a:prstGeom>
          </p:spPr>
        </p:pic>
      </p:grpSp>
      <p:sp>
        <p:nvSpPr>
          <p:cNvPr id="11" name="TextBox 10">
            <a:extLst>
              <a:ext uri="{FF2B5EF4-FFF2-40B4-BE49-F238E27FC236}">
                <a16:creationId xmlns:a16="http://schemas.microsoft.com/office/drawing/2014/main" id="{CF8667B4-FCB2-A3E9-C68D-91B5F522C2F9}"/>
              </a:ext>
            </a:extLst>
          </p:cNvPr>
          <p:cNvSpPr txBox="1"/>
          <p:nvPr/>
        </p:nvSpPr>
        <p:spPr>
          <a:xfrm>
            <a:off x="7976774" y="1545047"/>
            <a:ext cx="2650355" cy="646331"/>
          </a:xfrm>
          <a:prstGeom prst="rect">
            <a:avLst/>
          </a:prstGeom>
          <a:noFill/>
        </p:spPr>
        <p:txBody>
          <a:bodyPr wrap="square" lIns="91440" tIns="45720" rIns="91440" bIns="45720" rtlCol="0" anchor="t">
            <a:spAutoFit/>
          </a:bodyPr>
          <a:lstStyle/>
          <a:p>
            <a:pPr>
              <a:defRPr/>
            </a:pPr>
            <a:r>
              <a:rPr lang="en-US" dirty="0"/>
              <a:t>Darlene Langston</a:t>
            </a:r>
          </a:p>
          <a:p>
            <a:pPr>
              <a:defRPr/>
            </a:pPr>
            <a:r>
              <a:rPr lang="en-US" dirty="0"/>
              <a:t>Finance Lead</a:t>
            </a:r>
          </a:p>
        </p:txBody>
      </p:sp>
      <p:grpSp>
        <p:nvGrpSpPr>
          <p:cNvPr id="13" name="Group 12">
            <a:extLst>
              <a:ext uri="{FF2B5EF4-FFF2-40B4-BE49-F238E27FC236}">
                <a16:creationId xmlns:a16="http://schemas.microsoft.com/office/drawing/2014/main" id="{FC15DBE2-E44D-7979-6B2C-66FF803D182E}"/>
              </a:ext>
              <a:ext uri="{C183D7F6-B498-43B3-948B-1728B52AA6E4}">
                <adec:decorative xmlns:adec="http://schemas.microsoft.com/office/drawing/2017/decorative" val="1"/>
              </a:ext>
            </a:extLst>
          </p:cNvPr>
          <p:cNvGrpSpPr/>
          <p:nvPr/>
        </p:nvGrpSpPr>
        <p:grpSpPr>
          <a:xfrm>
            <a:off x="947197" y="2573379"/>
            <a:ext cx="4623027" cy="1314476"/>
            <a:chOff x="947197" y="2573379"/>
            <a:chExt cx="4623027" cy="1314476"/>
          </a:xfrm>
        </p:grpSpPr>
        <p:sp>
          <p:nvSpPr>
            <p:cNvPr id="17" name="Rectangle 16">
              <a:extLst>
                <a:ext uri="{FF2B5EF4-FFF2-40B4-BE49-F238E27FC236}">
                  <a16:creationId xmlns:a16="http://schemas.microsoft.com/office/drawing/2014/main" id="{A6A12E1C-8EF0-D860-7F8B-C89294ADAE62}"/>
                </a:ext>
                <a:ext uri="{C183D7F6-B498-43B3-948B-1728B52AA6E4}">
                  <adec:decorative xmlns:adec="http://schemas.microsoft.com/office/drawing/2017/decorative" val="1"/>
                </a:ext>
              </a:extLst>
            </p:cNvPr>
            <p:cNvSpPr/>
            <p:nvPr/>
          </p:nvSpPr>
          <p:spPr>
            <a:xfrm>
              <a:off x="947197" y="2573379"/>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Rounded Corners 18">
              <a:extLst>
                <a:ext uri="{FF2B5EF4-FFF2-40B4-BE49-F238E27FC236}">
                  <a16:creationId xmlns:a16="http://schemas.microsoft.com/office/drawing/2014/main" id="{EF8B6A8C-2C2F-390C-49F6-C5B469688CEB}"/>
                </a:ext>
                <a:ext uri="{C183D7F6-B498-43B3-948B-1728B52AA6E4}">
                  <adec:decorative xmlns:adec="http://schemas.microsoft.com/office/drawing/2017/decorative" val="1"/>
                </a:ext>
              </a:extLst>
            </p:cNvPr>
            <p:cNvSpPr/>
            <p:nvPr/>
          </p:nvSpPr>
          <p:spPr>
            <a:xfrm>
              <a:off x="998224" y="2586662"/>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21" name="Picture 20">
              <a:extLst>
                <a:ext uri="{FF2B5EF4-FFF2-40B4-BE49-F238E27FC236}">
                  <a16:creationId xmlns:a16="http://schemas.microsoft.com/office/drawing/2014/main" id="{9BC7F453-83DE-BD72-702B-9E660C38F267}"/>
                </a:ext>
                <a:ext uri="{C183D7F6-B498-43B3-948B-1728B52AA6E4}">
                  <adec:decorative xmlns:adec="http://schemas.microsoft.com/office/drawing/2017/decorative" val="1"/>
                </a:ext>
              </a:extLst>
            </p:cNvPr>
            <p:cNvPicPr>
              <a:picLocks noChangeAspect="1"/>
            </p:cNvPicPr>
            <p:nvPr/>
          </p:nvPicPr>
          <p:blipFill>
            <a:blip r:embed="rId6"/>
            <a:stretch>
              <a:fillRect/>
            </a:stretch>
          </p:blipFill>
          <p:spPr>
            <a:xfrm>
              <a:off x="1006951" y="2581030"/>
              <a:ext cx="1251868" cy="1306825"/>
            </a:xfrm>
            <a:prstGeom prst="rect">
              <a:avLst/>
            </a:prstGeom>
          </p:spPr>
        </p:pic>
      </p:grpSp>
      <p:sp>
        <p:nvSpPr>
          <p:cNvPr id="20" name="TextBox 19">
            <a:extLst>
              <a:ext uri="{FF2B5EF4-FFF2-40B4-BE49-F238E27FC236}">
                <a16:creationId xmlns:a16="http://schemas.microsoft.com/office/drawing/2014/main" id="{868F4631-D275-D89B-9BE3-CCD4DAF19FC3}"/>
              </a:ext>
            </a:extLst>
          </p:cNvPr>
          <p:cNvSpPr txBox="1"/>
          <p:nvPr/>
        </p:nvSpPr>
        <p:spPr>
          <a:xfrm>
            <a:off x="2445950" y="2895120"/>
            <a:ext cx="2650355" cy="646331"/>
          </a:xfrm>
          <a:prstGeom prst="rect">
            <a:avLst/>
          </a:prstGeom>
          <a:noFill/>
        </p:spPr>
        <p:txBody>
          <a:bodyPr wrap="square" lIns="91440" tIns="45720" rIns="91440" bIns="45720" rtlCol="0" anchor="t">
            <a:spAutoFit/>
          </a:bodyPr>
          <a:lstStyle/>
          <a:p>
            <a:pPr>
              <a:defRPr/>
            </a:pPr>
            <a:r>
              <a:rPr lang="en-US" dirty="0"/>
              <a:t>Gwen Earp</a:t>
            </a:r>
          </a:p>
          <a:p>
            <a:pPr>
              <a:defRPr/>
            </a:pPr>
            <a:r>
              <a:rPr lang="en-US" dirty="0"/>
              <a:t>Materials Lead</a:t>
            </a:r>
          </a:p>
        </p:txBody>
      </p:sp>
      <p:grpSp>
        <p:nvGrpSpPr>
          <p:cNvPr id="39" name="Group 38">
            <a:extLst>
              <a:ext uri="{FF2B5EF4-FFF2-40B4-BE49-F238E27FC236}">
                <a16:creationId xmlns:a16="http://schemas.microsoft.com/office/drawing/2014/main" id="{CD5F7DE7-DEA8-E83B-68CB-0E6E9AF22D9A}"/>
              </a:ext>
              <a:ext uri="{C183D7F6-B498-43B3-948B-1728B52AA6E4}">
                <adec:decorative xmlns:adec="http://schemas.microsoft.com/office/drawing/2017/decorative" val="1"/>
              </a:ext>
            </a:extLst>
          </p:cNvPr>
          <p:cNvGrpSpPr/>
          <p:nvPr/>
        </p:nvGrpSpPr>
        <p:grpSpPr>
          <a:xfrm>
            <a:off x="6510668" y="2564923"/>
            <a:ext cx="4623027" cy="1307592"/>
            <a:chOff x="6510668" y="2564923"/>
            <a:chExt cx="4623027" cy="1307592"/>
          </a:xfrm>
        </p:grpSpPr>
        <p:sp>
          <p:nvSpPr>
            <p:cNvPr id="34" name="Rectangle 33">
              <a:extLst>
                <a:ext uri="{FF2B5EF4-FFF2-40B4-BE49-F238E27FC236}">
                  <a16:creationId xmlns:a16="http://schemas.microsoft.com/office/drawing/2014/main" id="{78C1EA3A-A6AC-1942-8718-079208B3FD31}"/>
                </a:ext>
                <a:ext uri="{C183D7F6-B498-43B3-948B-1728B52AA6E4}">
                  <adec:decorative xmlns:adec="http://schemas.microsoft.com/office/drawing/2017/decorative" val="1"/>
                </a:ext>
              </a:extLst>
            </p:cNvPr>
            <p:cNvSpPr/>
            <p:nvPr/>
          </p:nvSpPr>
          <p:spPr>
            <a:xfrm>
              <a:off x="6510668" y="2564923"/>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Rounded Corners 34">
              <a:extLst>
                <a:ext uri="{FF2B5EF4-FFF2-40B4-BE49-F238E27FC236}">
                  <a16:creationId xmlns:a16="http://schemas.microsoft.com/office/drawing/2014/main" id="{B94B8663-FFE5-C456-901F-BC9CD5BF0F52}"/>
                </a:ext>
                <a:ext uri="{C183D7F6-B498-43B3-948B-1728B52AA6E4}">
                  <adec:decorative xmlns:adec="http://schemas.microsoft.com/office/drawing/2017/decorative" val="1"/>
                </a:ext>
              </a:extLst>
            </p:cNvPr>
            <p:cNvSpPr/>
            <p:nvPr/>
          </p:nvSpPr>
          <p:spPr>
            <a:xfrm>
              <a:off x="6561695" y="2578206"/>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37" name="Picture 36">
              <a:extLst>
                <a:ext uri="{FF2B5EF4-FFF2-40B4-BE49-F238E27FC236}">
                  <a16:creationId xmlns:a16="http://schemas.microsoft.com/office/drawing/2014/main" id="{247CBEF1-17E4-686D-51E3-604AA87409C3}"/>
                </a:ext>
                <a:ext uri="{C183D7F6-B498-43B3-948B-1728B52AA6E4}">
                  <adec:decorative xmlns:adec="http://schemas.microsoft.com/office/drawing/2017/decorative" val="1"/>
                </a:ext>
              </a:extLst>
            </p:cNvPr>
            <p:cNvPicPr>
              <a:picLocks noChangeAspect="1"/>
            </p:cNvPicPr>
            <p:nvPr/>
          </p:nvPicPr>
          <p:blipFill>
            <a:blip r:embed="rId7"/>
            <a:stretch>
              <a:fillRect/>
            </a:stretch>
          </p:blipFill>
          <p:spPr>
            <a:xfrm>
              <a:off x="6566845" y="2586116"/>
              <a:ext cx="1199918" cy="1280160"/>
            </a:xfrm>
            <a:prstGeom prst="rect">
              <a:avLst/>
            </a:prstGeom>
          </p:spPr>
        </p:pic>
      </p:grpSp>
      <p:sp>
        <p:nvSpPr>
          <p:cNvPr id="36" name="TextBox 35">
            <a:extLst>
              <a:ext uri="{FF2B5EF4-FFF2-40B4-BE49-F238E27FC236}">
                <a16:creationId xmlns:a16="http://schemas.microsoft.com/office/drawing/2014/main" id="{BF5A4B09-565B-F052-BC20-053391FEFF15}"/>
              </a:ext>
            </a:extLst>
          </p:cNvPr>
          <p:cNvSpPr txBox="1"/>
          <p:nvPr/>
        </p:nvSpPr>
        <p:spPr>
          <a:xfrm>
            <a:off x="7976774" y="2903030"/>
            <a:ext cx="2650355" cy="646331"/>
          </a:xfrm>
          <a:prstGeom prst="rect">
            <a:avLst/>
          </a:prstGeom>
          <a:noFill/>
        </p:spPr>
        <p:txBody>
          <a:bodyPr wrap="square" lIns="91440" tIns="45720" rIns="91440" bIns="45720" rtlCol="0" anchor="t">
            <a:spAutoFit/>
          </a:bodyPr>
          <a:lstStyle/>
          <a:p>
            <a:pPr>
              <a:defRPr/>
            </a:pPr>
            <a:r>
              <a:rPr lang="en-US" dirty="0"/>
              <a:t>Jessica Wilkins</a:t>
            </a:r>
          </a:p>
          <a:p>
            <a:pPr>
              <a:defRPr/>
            </a:pPr>
            <a:r>
              <a:rPr lang="en-US" dirty="0"/>
              <a:t>Data Maintenance Lead</a:t>
            </a:r>
          </a:p>
        </p:txBody>
      </p:sp>
      <p:grpSp>
        <p:nvGrpSpPr>
          <p:cNvPr id="45" name="Group 44">
            <a:extLst>
              <a:ext uri="{FF2B5EF4-FFF2-40B4-BE49-F238E27FC236}">
                <a16:creationId xmlns:a16="http://schemas.microsoft.com/office/drawing/2014/main" id="{FCB4325E-FCC9-C4CA-89EB-EDC07C7DAED3}"/>
              </a:ext>
              <a:ext uri="{C183D7F6-B498-43B3-948B-1728B52AA6E4}">
                <adec:decorative xmlns:adec="http://schemas.microsoft.com/office/drawing/2017/decorative" val="1"/>
              </a:ext>
            </a:extLst>
          </p:cNvPr>
          <p:cNvGrpSpPr/>
          <p:nvPr/>
        </p:nvGrpSpPr>
        <p:grpSpPr>
          <a:xfrm>
            <a:off x="959930" y="4012942"/>
            <a:ext cx="4648587" cy="1307592"/>
            <a:chOff x="959930" y="4012942"/>
            <a:chExt cx="4648587" cy="1307592"/>
          </a:xfrm>
        </p:grpSpPr>
        <p:sp>
          <p:nvSpPr>
            <p:cNvPr id="55" name="Rectangle 54">
              <a:extLst>
                <a:ext uri="{FF2B5EF4-FFF2-40B4-BE49-F238E27FC236}">
                  <a16:creationId xmlns:a16="http://schemas.microsoft.com/office/drawing/2014/main" id="{558E3302-297A-286E-8BC3-019F350647E2}"/>
                </a:ext>
                <a:ext uri="{C183D7F6-B498-43B3-948B-1728B52AA6E4}">
                  <adec:decorative xmlns:adec="http://schemas.microsoft.com/office/drawing/2017/decorative" val="1"/>
                </a:ext>
              </a:extLst>
            </p:cNvPr>
            <p:cNvSpPr/>
            <p:nvPr/>
          </p:nvSpPr>
          <p:spPr>
            <a:xfrm>
              <a:off x="959930" y="4012942"/>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Rectangle: Rounded Corners 55">
              <a:extLst>
                <a:ext uri="{FF2B5EF4-FFF2-40B4-BE49-F238E27FC236}">
                  <a16:creationId xmlns:a16="http://schemas.microsoft.com/office/drawing/2014/main" id="{C7630EDC-8065-BBC5-4159-28B5D7BD4756}"/>
                </a:ext>
                <a:ext uri="{C183D7F6-B498-43B3-948B-1728B52AA6E4}">
                  <adec:decorative xmlns:adec="http://schemas.microsoft.com/office/drawing/2017/decorative" val="1"/>
                </a:ext>
              </a:extLst>
            </p:cNvPr>
            <p:cNvSpPr/>
            <p:nvPr/>
          </p:nvSpPr>
          <p:spPr>
            <a:xfrm>
              <a:off x="1036517" y="4026658"/>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8" name="Picture 17">
              <a:extLst>
                <a:ext uri="{FF2B5EF4-FFF2-40B4-BE49-F238E27FC236}">
                  <a16:creationId xmlns:a16="http://schemas.microsoft.com/office/drawing/2014/main" id="{8A3E8637-C80C-7967-C981-2BCFAA6629B2}"/>
                </a:ext>
                <a:ext uri="{C183D7F6-B498-43B3-948B-1728B52AA6E4}">
                  <adec:decorative xmlns:adec="http://schemas.microsoft.com/office/drawing/2017/decorative" val="1"/>
                </a:ext>
              </a:extLst>
            </p:cNvPr>
            <p:cNvPicPr>
              <a:picLocks noChangeAspect="1"/>
            </p:cNvPicPr>
            <p:nvPr/>
          </p:nvPicPr>
          <p:blipFill>
            <a:blip r:embed="rId8"/>
            <a:srcRect l="2000" r="2000"/>
            <a:stretch/>
          </p:blipFill>
          <p:spPr>
            <a:xfrm>
              <a:off x="1046477" y="4077595"/>
              <a:ext cx="1205091" cy="1208820"/>
            </a:xfrm>
            <a:prstGeom prst="ellipse">
              <a:avLst/>
            </a:prstGeom>
            <a:ln w="38100">
              <a:solidFill>
                <a:schemeClr val="accent5">
                  <a:lumMod val="50000"/>
                </a:schemeClr>
              </a:solidFill>
            </a:ln>
          </p:spPr>
        </p:pic>
      </p:grpSp>
      <p:sp>
        <p:nvSpPr>
          <p:cNvPr id="57" name="TextBox 56">
            <a:extLst>
              <a:ext uri="{FF2B5EF4-FFF2-40B4-BE49-F238E27FC236}">
                <a16:creationId xmlns:a16="http://schemas.microsoft.com/office/drawing/2014/main" id="{1BC3C4D3-E120-146A-01B7-87B214B91837}"/>
              </a:ext>
            </a:extLst>
          </p:cNvPr>
          <p:cNvSpPr txBox="1"/>
          <p:nvPr/>
        </p:nvSpPr>
        <p:spPr>
          <a:xfrm>
            <a:off x="2445949" y="4224118"/>
            <a:ext cx="2650355" cy="923330"/>
          </a:xfrm>
          <a:prstGeom prst="rect">
            <a:avLst/>
          </a:prstGeom>
          <a:noFill/>
        </p:spPr>
        <p:txBody>
          <a:bodyPr wrap="square" lIns="91440" tIns="45720" rIns="91440" bIns="45720" rtlCol="0" anchor="t">
            <a:spAutoFit/>
          </a:bodyPr>
          <a:lstStyle/>
          <a:p>
            <a:pPr>
              <a:defRPr/>
            </a:pPr>
            <a:r>
              <a:rPr lang="en-US" dirty="0"/>
              <a:t>Taylor Brumbeloe</a:t>
            </a:r>
          </a:p>
          <a:p>
            <a:pPr>
              <a:defRPr/>
            </a:pPr>
            <a:r>
              <a:rPr lang="en-US" dirty="0"/>
              <a:t>NCFS Deputy State Controller</a:t>
            </a:r>
          </a:p>
        </p:txBody>
      </p:sp>
      <p:grpSp>
        <p:nvGrpSpPr>
          <p:cNvPr id="50" name="Group 49">
            <a:extLst>
              <a:ext uri="{FF2B5EF4-FFF2-40B4-BE49-F238E27FC236}">
                <a16:creationId xmlns:a16="http://schemas.microsoft.com/office/drawing/2014/main" id="{F5DCBBCB-C6AF-BCAC-6325-D868A1FA8B66}"/>
              </a:ext>
              <a:ext uri="{C183D7F6-B498-43B3-948B-1728B52AA6E4}">
                <adec:decorative xmlns:adec="http://schemas.microsoft.com/office/drawing/2017/decorative" val="1"/>
              </a:ext>
            </a:extLst>
          </p:cNvPr>
          <p:cNvGrpSpPr/>
          <p:nvPr/>
        </p:nvGrpSpPr>
        <p:grpSpPr>
          <a:xfrm>
            <a:off x="6485155" y="4005977"/>
            <a:ext cx="4623027" cy="1316108"/>
            <a:chOff x="6485155" y="4005977"/>
            <a:chExt cx="4623027" cy="1316108"/>
          </a:xfrm>
        </p:grpSpPr>
        <p:sp>
          <p:nvSpPr>
            <p:cNvPr id="23" name="Rectangle 22">
              <a:extLst>
                <a:ext uri="{FF2B5EF4-FFF2-40B4-BE49-F238E27FC236}">
                  <a16:creationId xmlns:a16="http://schemas.microsoft.com/office/drawing/2014/main" id="{C6FFB750-84A3-1458-E3E4-B861E6CBA0C5}"/>
                </a:ext>
                <a:ext uri="{C183D7F6-B498-43B3-948B-1728B52AA6E4}">
                  <adec:decorative xmlns:adec="http://schemas.microsoft.com/office/drawing/2017/decorative" val="1"/>
                </a:ext>
              </a:extLst>
            </p:cNvPr>
            <p:cNvSpPr/>
            <p:nvPr/>
          </p:nvSpPr>
          <p:spPr>
            <a:xfrm>
              <a:off x="6485155" y="4005977"/>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Rounded Corners 23">
              <a:extLst>
                <a:ext uri="{FF2B5EF4-FFF2-40B4-BE49-F238E27FC236}">
                  <a16:creationId xmlns:a16="http://schemas.microsoft.com/office/drawing/2014/main" id="{F0161690-A478-8B22-C912-46DAF3B487AC}"/>
                </a:ext>
                <a:ext uri="{C183D7F6-B498-43B3-948B-1728B52AA6E4}">
                  <adec:decorative xmlns:adec="http://schemas.microsoft.com/office/drawing/2017/decorative" val="1"/>
                </a:ext>
              </a:extLst>
            </p:cNvPr>
            <p:cNvSpPr/>
            <p:nvPr/>
          </p:nvSpPr>
          <p:spPr>
            <a:xfrm>
              <a:off x="6536182" y="4019260"/>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5" name="Picture 14">
              <a:extLst>
                <a:ext uri="{FF2B5EF4-FFF2-40B4-BE49-F238E27FC236}">
                  <a16:creationId xmlns:a16="http://schemas.microsoft.com/office/drawing/2014/main" id="{369729D8-36AA-CD47-AB1A-32F6B08BB87D}"/>
                </a:ext>
                <a:ext uri="{C183D7F6-B498-43B3-948B-1728B52AA6E4}">
                  <adec:decorative xmlns:adec="http://schemas.microsoft.com/office/drawing/2017/decorative" val="1"/>
                </a:ext>
              </a:extLst>
            </p:cNvPr>
            <p:cNvPicPr>
              <a:picLocks noChangeAspect="1"/>
            </p:cNvPicPr>
            <p:nvPr/>
          </p:nvPicPr>
          <p:blipFill>
            <a:blip r:embed="rId9"/>
            <a:stretch>
              <a:fillRect/>
            </a:stretch>
          </p:blipFill>
          <p:spPr>
            <a:xfrm>
              <a:off x="6552656" y="4041925"/>
              <a:ext cx="1223135" cy="1280160"/>
            </a:xfrm>
            <a:prstGeom prst="rect">
              <a:avLst/>
            </a:prstGeom>
          </p:spPr>
        </p:pic>
      </p:grpSp>
      <p:sp>
        <p:nvSpPr>
          <p:cNvPr id="25" name="TextBox 24">
            <a:extLst>
              <a:ext uri="{FF2B5EF4-FFF2-40B4-BE49-F238E27FC236}">
                <a16:creationId xmlns:a16="http://schemas.microsoft.com/office/drawing/2014/main" id="{511663FD-43C7-64FE-AF33-304DFA47B614}"/>
              </a:ext>
            </a:extLst>
          </p:cNvPr>
          <p:cNvSpPr txBox="1"/>
          <p:nvPr/>
        </p:nvSpPr>
        <p:spPr>
          <a:xfrm>
            <a:off x="7976774" y="4205073"/>
            <a:ext cx="3237243" cy="923330"/>
          </a:xfrm>
          <a:prstGeom prst="rect">
            <a:avLst/>
          </a:prstGeom>
          <a:noFill/>
        </p:spPr>
        <p:txBody>
          <a:bodyPr wrap="square" lIns="91440" tIns="45720" rIns="91440" bIns="45720" rtlCol="0" anchor="t">
            <a:spAutoFit/>
          </a:bodyPr>
          <a:lstStyle/>
          <a:p>
            <a:pPr>
              <a:defRPr/>
            </a:pPr>
            <a:r>
              <a:rPr lang="en-US"/>
              <a:t>Dawn Parrish</a:t>
            </a:r>
          </a:p>
          <a:p>
            <a:pPr>
              <a:defRPr/>
            </a:pPr>
            <a:r>
              <a:rPr lang="en-US"/>
              <a:t>Learning &amp; Development Special Projects Coordinator</a:t>
            </a:r>
          </a:p>
        </p:txBody>
      </p:sp>
      <p:grpSp>
        <p:nvGrpSpPr>
          <p:cNvPr id="49" name="Group 48">
            <a:extLst>
              <a:ext uri="{FF2B5EF4-FFF2-40B4-BE49-F238E27FC236}">
                <a16:creationId xmlns:a16="http://schemas.microsoft.com/office/drawing/2014/main" id="{9DAEC48B-40D7-695B-A072-9897393BB55A}"/>
              </a:ext>
              <a:ext uri="{C183D7F6-B498-43B3-948B-1728B52AA6E4}">
                <adec:decorative xmlns:adec="http://schemas.microsoft.com/office/drawing/2017/decorative" val="1"/>
              </a:ext>
            </a:extLst>
          </p:cNvPr>
          <p:cNvGrpSpPr/>
          <p:nvPr/>
        </p:nvGrpSpPr>
        <p:grpSpPr>
          <a:xfrm>
            <a:off x="959930" y="5428292"/>
            <a:ext cx="4623027" cy="1307592"/>
            <a:chOff x="959930" y="5428292"/>
            <a:chExt cx="4623027" cy="1307592"/>
          </a:xfrm>
        </p:grpSpPr>
        <p:sp>
          <p:nvSpPr>
            <p:cNvPr id="59" name="Rectangle 58">
              <a:extLst>
                <a:ext uri="{FF2B5EF4-FFF2-40B4-BE49-F238E27FC236}">
                  <a16:creationId xmlns:a16="http://schemas.microsoft.com/office/drawing/2014/main" id="{92EB2458-0A02-C0B3-5650-03D5948887E7}"/>
                </a:ext>
                <a:ext uri="{C183D7F6-B498-43B3-948B-1728B52AA6E4}">
                  <adec:decorative xmlns:adec="http://schemas.microsoft.com/office/drawing/2017/decorative" val="1"/>
                </a:ext>
              </a:extLst>
            </p:cNvPr>
            <p:cNvSpPr/>
            <p:nvPr/>
          </p:nvSpPr>
          <p:spPr>
            <a:xfrm>
              <a:off x="959930" y="5428292"/>
              <a:ext cx="822960" cy="13075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Rectangle: Rounded Corners 59">
              <a:extLst>
                <a:ext uri="{FF2B5EF4-FFF2-40B4-BE49-F238E27FC236}">
                  <a16:creationId xmlns:a16="http://schemas.microsoft.com/office/drawing/2014/main" id="{4BE6233C-4AAF-747C-8AFC-14E11407F551}"/>
                </a:ext>
                <a:ext uri="{C183D7F6-B498-43B3-948B-1728B52AA6E4}">
                  <adec:decorative xmlns:adec="http://schemas.microsoft.com/office/drawing/2017/decorative" val="1"/>
                </a:ext>
              </a:extLst>
            </p:cNvPr>
            <p:cNvSpPr/>
            <p:nvPr/>
          </p:nvSpPr>
          <p:spPr>
            <a:xfrm>
              <a:off x="1010957" y="5430942"/>
              <a:ext cx="4572000" cy="1280160"/>
            </a:xfrm>
            <a:prstGeom prst="roundRect">
              <a:avLst>
                <a:gd name="adj" fmla="val 50000"/>
              </a:avLst>
            </a:prstGeom>
            <a:solidFill>
              <a:sysClr val="window" lastClr="FFFFFF"/>
            </a:solidFill>
            <a:ln w="28575" cap="flat" cmpd="sng" algn="ctr">
              <a:solidFill>
                <a:schemeClr val="tx1"/>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black"/>
                </a:solidFill>
                <a:effectLst/>
                <a:uLnTx/>
                <a:uFillTx/>
                <a:latin typeface="Calibri" panose="020F0502020204030204"/>
                <a:ea typeface="+mn-ea"/>
                <a:cs typeface="+mn-cs"/>
              </a:endParaRPr>
            </a:p>
          </p:txBody>
        </p:sp>
        <p:pic>
          <p:nvPicPr>
            <p:cNvPr id="12" name="Picture 11">
              <a:extLst>
                <a:ext uri="{FF2B5EF4-FFF2-40B4-BE49-F238E27FC236}">
                  <a16:creationId xmlns:a16="http://schemas.microsoft.com/office/drawing/2014/main" id="{3C22FD86-C8DE-6D12-F7D1-7F113E6B6327}"/>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rcRect t="4536" b="4536"/>
            <a:stretch/>
          </p:blipFill>
          <p:spPr>
            <a:xfrm>
              <a:off x="1010957" y="5440818"/>
              <a:ext cx="1312346" cy="1282058"/>
            </a:xfrm>
            <a:prstGeom prst="flowChartConnector">
              <a:avLst/>
            </a:prstGeom>
            <a:effectLst>
              <a:outerShdw blurRad="63500" sx="102000" sy="102000" algn="ctr" rotWithShape="0">
                <a:prstClr val="black">
                  <a:alpha val="40000"/>
                </a:prstClr>
              </a:outerShdw>
            </a:effectLst>
          </p:spPr>
        </p:pic>
      </p:grpSp>
      <p:sp>
        <p:nvSpPr>
          <p:cNvPr id="61" name="TextBox 60">
            <a:extLst>
              <a:ext uri="{FF2B5EF4-FFF2-40B4-BE49-F238E27FC236}">
                <a16:creationId xmlns:a16="http://schemas.microsoft.com/office/drawing/2014/main" id="{1D001B02-299C-1A41-ECF2-228B57C4F945}"/>
              </a:ext>
            </a:extLst>
          </p:cNvPr>
          <p:cNvSpPr txBox="1"/>
          <p:nvPr/>
        </p:nvSpPr>
        <p:spPr>
          <a:xfrm>
            <a:off x="2447178" y="5609357"/>
            <a:ext cx="3192777" cy="923330"/>
          </a:xfrm>
          <a:prstGeom prst="rect">
            <a:avLst/>
          </a:prstGeom>
          <a:noFill/>
        </p:spPr>
        <p:txBody>
          <a:bodyPr wrap="square" lIns="91440" tIns="45720" rIns="91440" bIns="45720" rtlCol="0" anchor="t">
            <a:spAutoFit/>
          </a:bodyPr>
          <a:lstStyle/>
          <a:p>
            <a:pPr>
              <a:defRPr/>
            </a:pPr>
            <a:r>
              <a:rPr lang="en-US" dirty="0"/>
              <a:t>Lena Andrade</a:t>
            </a:r>
          </a:p>
          <a:p>
            <a:pPr>
              <a:defRPr/>
            </a:pPr>
            <a:r>
              <a:rPr lang="en-US" dirty="0"/>
              <a:t>NCFS User Engagement </a:t>
            </a:r>
            <a:br>
              <a:rPr lang="en-US" dirty="0"/>
            </a:br>
            <a:r>
              <a:rPr lang="en-US" dirty="0"/>
              <a:t>Lead </a:t>
            </a:r>
          </a:p>
        </p:txBody>
      </p:sp>
      <p:grpSp>
        <p:nvGrpSpPr>
          <p:cNvPr id="51" name="Group 50">
            <a:extLst>
              <a:ext uri="{FF2B5EF4-FFF2-40B4-BE49-F238E27FC236}">
                <a16:creationId xmlns:a16="http://schemas.microsoft.com/office/drawing/2014/main" id="{6330F783-F40A-7BD2-BA26-53FD99770B10}"/>
              </a:ext>
              <a:ext uri="{C183D7F6-B498-43B3-948B-1728B52AA6E4}">
                <adec:decorative xmlns:adec="http://schemas.microsoft.com/office/drawing/2017/decorative" val="1"/>
              </a:ext>
            </a:extLst>
          </p:cNvPr>
          <p:cNvGrpSpPr/>
          <p:nvPr/>
        </p:nvGrpSpPr>
        <p:grpSpPr>
          <a:xfrm>
            <a:off x="6485155" y="5459431"/>
            <a:ext cx="4565336" cy="1245315"/>
            <a:chOff x="6485155" y="5459431"/>
            <a:chExt cx="4565336" cy="1245315"/>
          </a:xfrm>
        </p:grpSpPr>
        <p:pic>
          <p:nvPicPr>
            <p:cNvPr id="31" name="Picture 30">
              <a:extLst>
                <a:ext uri="{FF2B5EF4-FFF2-40B4-BE49-F238E27FC236}">
                  <a16:creationId xmlns:a16="http://schemas.microsoft.com/office/drawing/2014/main" id="{8F1D0990-92FC-8F57-DE36-B46FC5BB9495}"/>
                </a:ext>
                <a:ext uri="{C183D7F6-B498-43B3-948B-1728B52AA6E4}">
                  <adec:decorative xmlns:adec="http://schemas.microsoft.com/office/drawing/2017/decorative" val="1"/>
                </a:ext>
              </a:extLst>
            </p:cNvPr>
            <p:cNvPicPr>
              <a:picLocks noChangeAspect="1"/>
            </p:cNvPicPr>
            <p:nvPr/>
          </p:nvPicPr>
          <p:blipFill>
            <a:blip r:embed="rId11"/>
            <a:stretch>
              <a:fillRect/>
            </a:stretch>
          </p:blipFill>
          <p:spPr>
            <a:xfrm>
              <a:off x="6485155" y="5459431"/>
              <a:ext cx="734106" cy="1245315"/>
            </a:xfrm>
            <a:prstGeom prst="rect">
              <a:avLst/>
            </a:prstGeom>
          </p:spPr>
        </p:pic>
        <p:sp>
          <p:nvSpPr>
            <p:cNvPr id="33" name="Rectangle: Rounded Corners 32">
              <a:extLst>
                <a:ext uri="{FF2B5EF4-FFF2-40B4-BE49-F238E27FC236}">
                  <a16:creationId xmlns:a16="http://schemas.microsoft.com/office/drawing/2014/main" id="{E959D5BE-CFC4-3D46-FE23-B7F75EDD2FCD}"/>
                </a:ext>
                <a:ext uri="{C183D7F6-B498-43B3-948B-1728B52AA6E4}">
                  <adec:decorative xmlns:adec="http://schemas.microsoft.com/office/drawing/2017/decorative" val="1"/>
                </a:ext>
              </a:extLst>
            </p:cNvPr>
            <p:cNvSpPr/>
            <p:nvPr/>
          </p:nvSpPr>
          <p:spPr>
            <a:xfrm>
              <a:off x="6488655" y="5461786"/>
              <a:ext cx="4561836" cy="1223186"/>
            </a:xfrm>
            <a:prstGeom prst="roundRect">
              <a:avLst>
                <a:gd name="adj" fmla="val 50000"/>
              </a:avLst>
            </a:prstGeom>
            <a:solidFill>
              <a:schemeClr val="bg1"/>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pic>
          <p:nvPicPr>
            <p:cNvPr id="30" name="Picture 29">
              <a:extLst>
                <a:ext uri="{FF2B5EF4-FFF2-40B4-BE49-F238E27FC236}">
                  <a16:creationId xmlns:a16="http://schemas.microsoft.com/office/drawing/2014/main" id="{E82FDDA5-90B0-D954-23EB-102A2082A3F0}"/>
                </a:ext>
                <a:ext uri="{C183D7F6-B498-43B3-948B-1728B52AA6E4}">
                  <adec:decorative xmlns:adec="http://schemas.microsoft.com/office/drawing/2017/decorative" val="1"/>
                </a:ext>
              </a:extLst>
            </p:cNvPr>
            <p:cNvPicPr>
              <a:picLocks noChangeAspect="1"/>
            </p:cNvPicPr>
            <p:nvPr/>
          </p:nvPicPr>
          <p:blipFill>
            <a:blip r:embed="rId12"/>
            <a:srcRect t="1762" b="1762"/>
            <a:stretch>
              <a:fillRect/>
            </a:stretch>
          </p:blipFill>
          <p:spPr>
            <a:xfrm>
              <a:off x="6521452" y="5484451"/>
              <a:ext cx="1229898" cy="1200522"/>
            </a:xfrm>
            <a:prstGeom prst="ellipse">
              <a:avLst/>
            </a:prstGeom>
            <a:ln w="28575">
              <a:solidFill>
                <a:schemeClr val="accent5">
                  <a:lumMod val="50000"/>
                </a:schemeClr>
              </a:solidFill>
            </a:ln>
          </p:spPr>
        </p:pic>
      </p:grpSp>
      <p:sp>
        <p:nvSpPr>
          <p:cNvPr id="29" name="TextBox 3">
            <a:extLst>
              <a:ext uri="{FF2B5EF4-FFF2-40B4-BE49-F238E27FC236}">
                <a16:creationId xmlns:a16="http://schemas.microsoft.com/office/drawing/2014/main" id="{86C3FFB1-FD3F-8B5B-A8E3-B4784FE4EBF1}"/>
              </a:ext>
            </a:extLst>
          </p:cNvPr>
          <p:cNvSpPr txBox="1"/>
          <p:nvPr/>
        </p:nvSpPr>
        <p:spPr>
          <a:xfrm>
            <a:off x="7976774" y="5758681"/>
            <a:ext cx="2959721" cy="646331"/>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indent="0">
              <a:lnSpc>
                <a:spcPct val="100000"/>
              </a:lnSpc>
              <a:spcBef>
                <a:spcPts val="0"/>
              </a:spcBef>
              <a:buFontTx/>
              <a:buNone/>
              <a:defRPr/>
            </a:pPr>
            <a:r>
              <a:rPr lang="en-US" dirty="0"/>
              <a:t>Jan Prevo</a:t>
            </a:r>
          </a:p>
          <a:p>
            <a:pPr indent="0">
              <a:lnSpc>
                <a:spcPct val="100000"/>
              </a:lnSpc>
              <a:spcBef>
                <a:spcPts val="0"/>
              </a:spcBef>
              <a:buFontTx/>
              <a:buNone/>
              <a:defRPr/>
            </a:pPr>
            <a:r>
              <a:rPr lang="en-US" dirty="0"/>
              <a:t>NCFS Project Coordinator</a:t>
            </a:r>
          </a:p>
        </p:txBody>
      </p:sp>
      <p:sp>
        <p:nvSpPr>
          <p:cNvPr id="41" name="Slide Number Placeholder 40">
            <a:extLst>
              <a:ext uri="{FF2B5EF4-FFF2-40B4-BE49-F238E27FC236}">
                <a16:creationId xmlns:a16="http://schemas.microsoft.com/office/drawing/2014/main" id="{B6869CA5-F3BA-6D83-8A83-FBB09E256046}"/>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3</a:t>
            </a:fld>
            <a:endParaRPr lang="en-US"/>
          </a:p>
        </p:txBody>
      </p:sp>
      <p:cxnSp>
        <p:nvCxnSpPr>
          <p:cNvPr id="4" name="Straight Connector 3">
            <a:extLst>
              <a:ext uri="{FF2B5EF4-FFF2-40B4-BE49-F238E27FC236}">
                <a16:creationId xmlns:a16="http://schemas.microsoft.com/office/drawing/2014/main" id="{7E1AA68E-10EA-569B-A290-F506F7352B58}"/>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2863000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472B8B-996D-791D-D4CA-A88966C37B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880BFE-9BD7-6032-564C-482AB7082ACE}"/>
              </a:ext>
            </a:extLst>
          </p:cNvPr>
          <p:cNvSpPr>
            <a:spLocks noGrp="1"/>
          </p:cNvSpPr>
          <p:nvPr>
            <p:ph type="title"/>
          </p:nvPr>
        </p:nvSpPr>
        <p:spPr>
          <a:xfrm>
            <a:off x="493591" y="220527"/>
            <a:ext cx="11131481" cy="914400"/>
          </a:xfrm>
        </p:spPr>
        <p:txBody>
          <a:bodyPr>
            <a:normAutofit/>
          </a:bodyPr>
          <a:lstStyle/>
          <a:p>
            <a:r>
              <a:rPr lang="en-US" sz="3600" dirty="0"/>
              <a:t>Polling Question</a:t>
            </a:r>
            <a:endParaRPr lang="en-US" dirty="0">
              <a:highlight>
                <a:srgbClr val="FFFF00"/>
              </a:highlight>
            </a:endParaRPr>
          </a:p>
        </p:txBody>
      </p:sp>
      <p:sp>
        <p:nvSpPr>
          <p:cNvPr id="4" name="TextBox 3">
            <a:extLst>
              <a:ext uri="{FF2B5EF4-FFF2-40B4-BE49-F238E27FC236}">
                <a16:creationId xmlns:a16="http://schemas.microsoft.com/office/drawing/2014/main" id="{4263AC7B-F3CB-FF9E-BF9D-5436DE3A9404}"/>
              </a:ext>
            </a:extLst>
          </p:cNvPr>
          <p:cNvSpPr txBox="1"/>
          <p:nvPr/>
        </p:nvSpPr>
        <p:spPr>
          <a:xfrm>
            <a:off x="695194" y="1550095"/>
            <a:ext cx="10323326" cy="293926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spcAft>
                <a:spcPts val="1200"/>
              </a:spcAft>
            </a:pPr>
            <a:r>
              <a:rPr lang="en-US" sz="2800" dirty="0"/>
              <a:t>Which weather pattern matches your NCFS mood right now?</a:t>
            </a:r>
          </a:p>
          <a:p>
            <a:pPr marL="457200" indent="-457200">
              <a:spcBef>
                <a:spcPts val="600"/>
              </a:spcBef>
              <a:spcAft>
                <a:spcPts val="600"/>
              </a:spcAft>
              <a:buFont typeface="Arial" panose="020B0604020202020204" pitchFamily="34" charset="0"/>
              <a:buChar char="•"/>
            </a:pPr>
            <a:r>
              <a:rPr lang="en-US" sz="2800" dirty="0"/>
              <a:t>Sunny and Bright</a:t>
            </a:r>
          </a:p>
          <a:p>
            <a:pPr marL="457200" indent="-457200">
              <a:spcBef>
                <a:spcPts val="600"/>
              </a:spcBef>
              <a:spcAft>
                <a:spcPts val="600"/>
              </a:spcAft>
              <a:buFont typeface="Arial" panose="020B0604020202020204" pitchFamily="34" charset="0"/>
              <a:buChar char="•"/>
            </a:pPr>
            <a:r>
              <a:rPr lang="en-US" sz="2800" dirty="0"/>
              <a:t>Stormy</a:t>
            </a:r>
          </a:p>
          <a:p>
            <a:pPr marL="457200" indent="-457200">
              <a:spcBef>
                <a:spcPts val="600"/>
              </a:spcBef>
              <a:spcAft>
                <a:spcPts val="600"/>
              </a:spcAft>
              <a:buFont typeface="Arial" panose="020B0604020202020204" pitchFamily="34" charset="0"/>
              <a:buChar char="•"/>
            </a:pPr>
            <a:r>
              <a:rPr lang="en-US" sz="2800" dirty="0"/>
              <a:t>Cold and Cloudy</a:t>
            </a:r>
          </a:p>
          <a:p>
            <a:pPr marL="457200" indent="-457200">
              <a:spcBef>
                <a:spcPts val="600"/>
              </a:spcBef>
              <a:spcAft>
                <a:spcPts val="600"/>
              </a:spcAft>
              <a:buFont typeface="Arial" panose="020B0604020202020204" pitchFamily="34" charset="0"/>
              <a:buChar char="•"/>
            </a:pPr>
            <a:r>
              <a:rPr lang="en-US" sz="2800" dirty="0"/>
              <a:t>Foggy</a:t>
            </a:r>
          </a:p>
        </p:txBody>
      </p:sp>
      <p:sp>
        <p:nvSpPr>
          <p:cNvPr id="3" name="Slide Number Placeholder 2">
            <a:extLst>
              <a:ext uri="{FF2B5EF4-FFF2-40B4-BE49-F238E27FC236}">
                <a16:creationId xmlns:a16="http://schemas.microsoft.com/office/drawing/2014/main" id="{3E4C4F5A-4571-AF18-8855-991CB6E06BCB}"/>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4</a:t>
            </a:fld>
            <a:endParaRPr lang="en-US"/>
          </a:p>
        </p:txBody>
      </p:sp>
      <p:cxnSp>
        <p:nvCxnSpPr>
          <p:cNvPr id="6" name="Straight Connector 5">
            <a:extLst>
              <a:ext uri="{FF2B5EF4-FFF2-40B4-BE49-F238E27FC236}">
                <a16:creationId xmlns:a16="http://schemas.microsoft.com/office/drawing/2014/main" id="{0857BFFA-E766-A45A-3FAF-46DD8779D957}"/>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17413267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F7928D-D3BF-10B7-679E-6B74FEB2AF2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5520E0B-55FA-08F0-9AAF-6185850BB035}"/>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a:t>Presenter Spotlight</a:t>
            </a:r>
          </a:p>
        </p:txBody>
      </p:sp>
      <p:sp>
        <p:nvSpPr>
          <p:cNvPr id="2" name="Content Placeholder 1">
            <a:extLst>
              <a:ext uri="{FF2B5EF4-FFF2-40B4-BE49-F238E27FC236}">
                <a16:creationId xmlns:a16="http://schemas.microsoft.com/office/drawing/2014/main" id="{EA0C0F5E-159F-5349-889F-5D76AC3C0192}"/>
              </a:ext>
            </a:extLst>
          </p:cNvPr>
          <p:cNvSpPr>
            <a:spLocks noGrp="1"/>
          </p:cNvSpPr>
          <p:nvPr>
            <p:ph sz="quarter" idx="13"/>
          </p:nvPr>
        </p:nvSpPr>
        <p:spPr>
          <a:xfrm>
            <a:off x="2933700" y="2663825"/>
            <a:ext cx="6324600" cy="4194175"/>
          </a:xfrm>
        </p:spPr>
        <p:txBody>
          <a:bodyPr anchor="ctr"/>
          <a:lstStyle/>
          <a:p>
            <a:pPr algn="ctr"/>
            <a:r>
              <a:rPr lang="en-US" sz="2400" b="1" dirty="0">
                <a:solidFill>
                  <a:schemeClr val="bg1"/>
                </a:solidFill>
                <a:latin typeface="Aptos Display" panose="02110004020202020204"/>
                <a:ea typeface="+mj-ea"/>
                <a:cs typeface="+mj-cs"/>
              </a:rPr>
              <a:t>Laura Klem</a:t>
            </a:r>
            <a:r>
              <a:rPr kumimoji="0" lang="en-US" sz="2400" b="1" i="0" u="none" strike="noStrike" kern="1200" cap="none" spc="0" normalizeH="0" baseline="0" noProof="0" dirty="0">
                <a:ln>
                  <a:noFill/>
                </a:ln>
                <a:solidFill>
                  <a:schemeClr val="bg1"/>
                </a:solidFill>
                <a:effectLst/>
                <a:uLnTx/>
                <a:uFillTx/>
                <a:latin typeface="Aptos Display" panose="02110004020202020204"/>
                <a:ea typeface="+mj-ea"/>
                <a:cs typeface="+mj-cs"/>
              </a:rPr>
              <a:t> </a:t>
            </a:r>
            <a:endParaRPr lang="en-US" sz="2400" dirty="0">
              <a:solidFill>
                <a:schemeClr val="bg1"/>
              </a:solidFill>
              <a:latin typeface="Aptos" panose="02110004020202020204"/>
              <a:ea typeface="+mj-ea"/>
              <a:cs typeface="+mj-cs"/>
            </a:endParaRPr>
          </a:p>
          <a:p>
            <a:pPr algn="ctr"/>
            <a:br>
              <a:rPr kumimoji="0" lang="en-US" sz="2800" b="1" i="0" u="none" strike="noStrike" kern="1200" cap="none" spc="0" normalizeH="0" baseline="0" noProof="0" dirty="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dirty="0">
                <a:ln>
                  <a:noFill/>
                </a:ln>
                <a:solidFill>
                  <a:schemeClr val="bg1"/>
                </a:solidFill>
                <a:effectLst/>
                <a:uLnTx/>
                <a:uFillTx/>
                <a:latin typeface="Aptos Display" panose="02110004020202020204"/>
                <a:ea typeface="+mj-ea"/>
                <a:cs typeface="+mj-cs"/>
              </a:rPr>
              <a:t>North Carolina Financial System</a:t>
            </a:r>
            <a:br>
              <a:rPr kumimoji="0" lang="en-US" sz="2000" b="1" i="0" u="none" strike="noStrike" kern="1200" cap="none" spc="0" normalizeH="0" baseline="0" noProof="0" dirty="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dirty="0">
                <a:ln>
                  <a:noFill/>
                </a:ln>
                <a:solidFill>
                  <a:schemeClr val="bg1"/>
                </a:solidFill>
                <a:effectLst/>
                <a:uLnTx/>
                <a:uFillTx/>
                <a:latin typeface="Aptos Display" panose="02110004020202020204"/>
                <a:ea typeface="+mj-ea"/>
                <a:cs typeface="+mj-cs"/>
              </a:rPr>
              <a:t>NC Office of the State Controller</a:t>
            </a:r>
            <a:endParaRPr lang="en-US" dirty="0">
              <a:solidFill>
                <a:schemeClr val="bg1"/>
              </a:solidFill>
            </a:endParaRPr>
          </a:p>
        </p:txBody>
      </p:sp>
      <p:cxnSp>
        <p:nvCxnSpPr>
          <p:cNvPr id="3" name="Straight Connector 2">
            <a:extLst>
              <a:ext uri="{FF2B5EF4-FFF2-40B4-BE49-F238E27FC236}">
                <a16:creationId xmlns:a16="http://schemas.microsoft.com/office/drawing/2014/main" id="{25F622E1-C23E-95A4-C323-6A3458A17AD7}"/>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C19F5E08-92E4-98CC-895F-A24FD01D821F}"/>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5</a:t>
            </a:fld>
            <a:endParaRPr lang="en-US"/>
          </a:p>
        </p:txBody>
      </p:sp>
      <p:pic>
        <p:nvPicPr>
          <p:cNvPr id="4" name="Picture 3">
            <a:extLst>
              <a:ext uri="{FF2B5EF4-FFF2-40B4-BE49-F238E27FC236}">
                <a16:creationId xmlns:a16="http://schemas.microsoft.com/office/drawing/2014/main" id="{D8E25BED-9FBD-296E-2D2D-A681C18B1E4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02382" y="1716022"/>
            <a:ext cx="2038350" cy="2133600"/>
          </a:xfrm>
          <a:prstGeom prst="rect">
            <a:avLst/>
          </a:prstGeom>
        </p:spPr>
      </p:pic>
    </p:spTree>
    <p:custDataLst>
      <p:tags r:id="rId1"/>
    </p:custDataLst>
    <p:extLst>
      <p:ext uri="{BB962C8B-B14F-4D97-AF65-F5344CB8AC3E}">
        <p14:creationId xmlns:p14="http://schemas.microsoft.com/office/powerpoint/2010/main" val="6125572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D7881D-ADF7-C0D2-29EB-36F7419045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6D88DD-A944-E407-189F-221204DF71B2}"/>
              </a:ext>
            </a:extLst>
          </p:cNvPr>
          <p:cNvSpPr>
            <a:spLocks noGrp="1"/>
          </p:cNvSpPr>
          <p:nvPr>
            <p:ph type="title"/>
          </p:nvPr>
        </p:nvSpPr>
        <p:spPr>
          <a:xfrm>
            <a:off x="493590" y="207773"/>
            <a:ext cx="11131481" cy="914400"/>
          </a:xfrm>
        </p:spPr>
        <p:txBody>
          <a:bodyPr>
            <a:normAutofit/>
          </a:bodyPr>
          <a:lstStyle/>
          <a:p>
            <a:r>
              <a:rPr lang="en-US" sz="3600" dirty="0"/>
              <a:t>ACFR Update – FY 2026</a:t>
            </a:r>
            <a:endParaRPr lang="en-US" sz="3600" dirty="0">
              <a:highlight>
                <a:srgbClr val="FFFF00"/>
              </a:highlight>
            </a:endParaRPr>
          </a:p>
        </p:txBody>
      </p:sp>
      <p:sp>
        <p:nvSpPr>
          <p:cNvPr id="5" name="TextBox 4">
            <a:extLst>
              <a:ext uri="{FF2B5EF4-FFF2-40B4-BE49-F238E27FC236}">
                <a16:creationId xmlns:a16="http://schemas.microsoft.com/office/drawing/2014/main" id="{E50F8CF2-4435-BFBA-154A-AB0E66BF5AA3}"/>
              </a:ext>
            </a:extLst>
          </p:cNvPr>
          <p:cNvSpPr txBox="1"/>
          <p:nvPr/>
        </p:nvSpPr>
        <p:spPr>
          <a:xfrm>
            <a:off x="566928" y="1279526"/>
            <a:ext cx="10900142" cy="5370701"/>
          </a:xfrm>
          <a:prstGeom prst="rect">
            <a:avLst/>
          </a:prstGeom>
          <a:noFill/>
        </p:spPr>
        <p:txBody>
          <a:bodyPr wrap="square" rtlCol="0">
            <a:spAutoFit/>
          </a:bodyPr>
          <a:lstStyle/>
          <a:p>
            <a:pPr marL="457200" indent="-457200">
              <a:spcBef>
                <a:spcPts val="600"/>
              </a:spcBef>
              <a:spcAft>
                <a:spcPts val="600"/>
              </a:spcAft>
              <a:buFont typeface="Arial" panose="020B0604020202020204" pitchFamily="34" charset="0"/>
              <a:buChar char="•"/>
            </a:pPr>
            <a:r>
              <a:rPr lang="en-US" sz="2800" b="1" dirty="0"/>
              <a:t>Thank you! </a:t>
            </a:r>
            <a:r>
              <a:rPr lang="en-US" sz="2800" dirty="0"/>
              <a:t>We appreciate agencies’ hard work, timely submissions, and continued partnership throughout the FY26 ACFR process.</a:t>
            </a:r>
            <a:endParaRPr lang="en-US" sz="2800" b="1" dirty="0"/>
          </a:p>
          <a:p>
            <a:pPr marL="457200" indent="-457200">
              <a:spcBef>
                <a:spcPts val="600"/>
              </a:spcBef>
              <a:spcAft>
                <a:spcPts val="600"/>
              </a:spcAft>
              <a:buFont typeface="Arial" panose="020B0604020202020204" pitchFamily="34" charset="0"/>
              <a:buChar char="•"/>
            </a:pPr>
            <a:r>
              <a:rPr lang="en-US" sz="2800" b="1" dirty="0"/>
              <a:t>MD&amp;A Requests with GASB 103</a:t>
            </a:r>
          </a:p>
          <a:p>
            <a:pPr marL="914400" lvl="1" indent="-457200">
              <a:spcBef>
                <a:spcPts val="600"/>
              </a:spcBef>
              <a:spcAft>
                <a:spcPts val="600"/>
              </a:spcAft>
              <a:buFont typeface="Arial" panose="020B0604020202020204" pitchFamily="34" charset="0"/>
              <a:buChar char="•"/>
            </a:pPr>
            <a:r>
              <a:rPr lang="en-US" sz="2800" dirty="0"/>
              <a:t>Selected agencies will receive targeted requests.</a:t>
            </a:r>
          </a:p>
          <a:p>
            <a:pPr marL="914400" lvl="1" indent="-457200">
              <a:spcBef>
                <a:spcPts val="600"/>
              </a:spcBef>
              <a:spcAft>
                <a:spcPts val="600"/>
              </a:spcAft>
              <a:buFont typeface="Arial" panose="020B0604020202020204" pitchFamily="34" charset="0"/>
              <a:buChar char="•"/>
            </a:pPr>
            <a:r>
              <a:rPr lang="en-US" sz="2800" dirty="0"/>
              <a:t>Focus on significant changes/key drivers.</a:t>
            </a:r>
          </a:p>
          <a:p>
            <a:pPr marL="914400" lvl="1" indent="-457200">
              <a:spcBef>
                <a:spcPts val="600"/>
              </a:spcBef>
              <a:spcAft>
                <a:spcPts val="600"/>
              </a:spcAft>
              <a:buFont typeface="Arial" panose="020B0604020202020204" pitchFamily="34" charset="0"/>
              <a:buChar char="•"/>
            </a:pPr>
            <a:r>
              <a:rPr lang="en-US" sz="2800" dirty="0"/>
              <a:t>Keep it simple and readable – use clear, nontechnical language that is understandable to a broad audience.</a:t>
            </a:r>
          </a:p>
          <a:p>
            <a:pPr marL="457200" indent="-457200">
              <a:spcBef>
                <a:spcPts val="600"/>
              </a:spcBef>
              <a:spcAft>
                <a:spcPts val="600"/>
              </a:spcAft>
              <a:buFont typeface="Arial" panose="020B0604020202020204" pitchFamily="34" charset="0"/>
              <a:buChar char="•"/>
            </a:pPr>
            <a:r>
              <a:rPr lang="en-US" sz="2800" b="1" dirty="0"/>
              <a:t>Standalone Financial Statements</a:t>
            </a:r>
          </a:p>
          <a:p>
            <a:endParaRPr lang="en-US" dirty="0"/>
          </a:p>
          <a:p>
            <a:endParaRPr lang="en-US" dirty="0"/>
          </a:p>
        </p:txBody>
      </p:sp>
      <p:sp>
        <p:nvSpPr>
          <p:cNvPr id="3" name="Slide Number Placeholder 2">
            <a:extLst>
              <a:ext uri="{FF2B5EF4-FFF2-40B4-BE49-F238E27FC236}">
                <a16:creationId xmlns:a16="http://schemas.microsoft.com/office/drawing/2014/main" id="{B07B8853-2B08-C5EA-23BC-491774652601}"/>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6</a:t>
            </a:fld>
            <a:endParaRPr lang="en-US"/>
          </a:p>
        </p:txBody>
      </p:sp>
      <p:cxnSp>
        <p:nvCxnSpPr>
          <p:cNvPr id="6" name="Straight Connector 5">
            <a:extLst>
              <a:ext uri="{FF2B5EF4-FFF2-40B4-BE49-F238E27FC236}">
                <a16:creationId xmlns:a16="http://schemas.microsoft.com/office/drawing/2014/main" id="{BB08C3EC-6B4F-4E65-8989-3AD3598E81EC}"/>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3768262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1E30-BF29-2EE2-6A9D-2FE706B082E0}"/>
              </a:ext>
            </a:extLst>
          </p:cNvPr>
          <p:cNvSpPr>
            <a:spLocks noGrp="1"/>
          </p:cNvSpPr>
          <p:nvPr>
            <p:ph type="title"/>
          </p:nvPr>
        </p:nvSpPr>
        <p:spPr>
          <a:xfrm>
            <a:off x="514350" y="224639"/>
            <a:ext cx="11110722" cy="914400"/>
          </a:xfrm>
        </p:spPr>
        <p:txBody>
          <a:bodyPr>
            <a:normAutofit/>
          </a:bodyPr>
          <a:lstStyle/>
          <a:p>
            <a:r>
              <a:rPr lang="en-US" sz="3600" dirty="0"/>
              <a:t>ACFR Update – FY2027</a:t>
            </a:r>
          </a:p>
        </p:txBody>
      </p:sp>
      <p:sp>
        <p:nvSpPr>
          <p:cNvPr id="4" name="Content Placeholder 3">
            <a:extLst>
              <a:ext uri="{FF2B5EF4-FFF2-40B4-BE49-F238E27FC236}">
                <a16:creationId xmlns:a16="http://schemas.microsoft.com/office/drawing/2014/main" id="{0D617212-C170-E36E-306C-DE2B94F31A83}"/>
              </a:ext>
            </a:extLst>
          </p:cNvPr>
          <p:cNvSpPr>
            <a:spLocks noGrp="1"/>
          </p:cNvSpPr>
          <p:nvPr>
            <p:ph sz="quarter" idx="15"/>
          </p:nvPr>
        </p:nvSpPr>
        <p:spPr/>
        <p:txBody>
          <a:bodyPr/>
          <a:lstStyle/>
          <a:p>
            <a:pPr marL="457200" indent="-457200">
              <a:lnSpc>
                <a:spcPct val="100000"/>
              </a:lnSpc>
              <a:spcBef>
                <a:spcPts val="600"/>
              </a:spcBef>
              <a:spcAft>
                <a:spcPts val="600"/>
              </a:spcAft>
              <a:buFont typeface="Arial" panose="020B0604020202020204" pitchFamily="34" charset="0"/>
              <a:buChar char="•"/>
            </a:pPr>
            <a:r>
              <a:rPr lang="en-US" b="1" dirty="0"/>
              <a:t>Capital Asset Changes </a:t>
            </a:r>
            <a:r>
              <a:rPr lang="en-US" dirty="0"/>
              <a:t>– upcoming training and guidance on changes impacting capital asset report</a:t>
            </a:r>
          </a:p>
          <a:p>
            <a:pPr marL="457200" indent="-457200">
              <a:lnSpc>
                <a:spcPct val="100000"/>
              </a:lnSpc>
              <a:spcBef>
                <a:spcPts val="600"/>
              </a:spcBef>
              <a:spcAft>
                <a:spcPts val="600"/>
              </a:spcAft>
              <a:buFont typeface="Arial" panose="020B0604020202020204" pitchFamily="34" charset="0"/>
              <a:buChar char="•"/>
            </a:pPr>
            <a:r>
              <a:rPr lang="en-US" b="1" dirty="0"/>
              <a:t>Earlier Engagement: Leases &amp; SBITAs </a:t>
            </a:r>
            <a:r>
              <a:rPr lang="en-US" dirty="0"/>
              <a:t>– exploring ways to identify and evaluate agreements earlier in the year rather than waiting until year-end</a:t>
            </a:r>
          </a:p>
          <a:p>
            <a:pPr marL="457200" indent="-457200">
              <a:lnSpc>
                <a:spcPct val="100000"/>
              </a:lnSpc>
              <a:spcBef>
                <a:spcPts val="600"/>
              </a:spcBef>
              <a:spcAft>
                <a:spcPts val="600"/>
              </a:spcAft>
              <a:buFont typeface="Arial" panose="020B0604020202020204" pitchFamily="34" charset="0"/>
              <a:buChar char="•"/>
            </a:pPr>
            <a:r>
              <a:rPr lang="en-US" b="1" dirty="0"/>
              <a:t>2026 OSC Financial Conference</a:t>
            </a:r>
          </a:p>
          <a:p>
            <a:pPr marL="457200" indent="-457200">
              <a:buFont typeface="Arial" panose="020B0604020202020204" pitchFamily="34" charset="0"/>
              <a:buChar char="•"/>
            </a:pPr>
            <a:endParaRPr lang="en-US" dirty="0"/>
          </a:p>
        </p:txBody>
      </p:sp>
      <p:sp>
        <p:nvSpPr>
          <p:cNvPr id="3" name="Slide Number Placeholder 2">
            <a:extLst>
              <a:ext uri="{FF2B5EF4-FFF2-40B4-BE49-F238E27FC236}">
                <a16:creationId xmlns:a16="http://schemas.microsoft.com/office/drawing/2014/main" id="{63146028-C07B-1D1E-219A-15564B239E70}"/>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7</a:t>
            </a:fld>
            <a:endParaRPr lang="en-US"/>
          </a:p>
        </p:txBody>
      </p:sp>
      <p:cxnSp>
        <p:nvCxnSpPr>
          <p:cNvPr id="5" name="Straight Connector 4">
            <a:extLst>
              <a:ext uri="{FF2B5EF4-FFF2-40B4-BE49-F238E27FC236}">
                <a16:creationId xmlns:a16="http://schemas.microsoft.com/office/drawing/2014/main" id="{6CC95A6A-5F85-7A93-6A09-A848E1507D7A}"/>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29858117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5D1665-3717-D8BD-3D3F-BD5C71AE7CB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81700FC-2642-36CE-EDFC-12F1DC23CF96}"/>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dirty="0"/>
              <a:t>Presenter Spotlight 2</a:t>
            </a:r>
          </a:p>
        </p:txBody>
      </p:sp>
      <p:sp>
        <p:nvSpPr>
          <p:cNvPr id="2" name="Content Placeholder 1">
            <a:extLst>
              <a:ext uri="{FF2B5EF4-FFF2-40B4-BE49-F238E27FC236}">
                <a16:creationId xmlns:a16="http://schemas.microsoft.com/office/drawing/2014/main" id="{D59F96CB-8824-46D2-2E96-CF43CB827143}"/>
              </a:ext>
            </a:extLst>
          </p:cNvPr>
          <p:cNvSpPr>
            <a:spLocks noGrp="1"/>
          </p:cNvSpPr>
          <p:nvPr>
            <p:ph sz="quarter" idx="13"/>
          </p:nvPr>
        </p:nvSpPr>
        <p:spPr>
          <a:xfrm>
            <a:off x="2933700" y="2663825"/>
            <a:ext cx="6324600" cy="4194175"/>
          </a:xfrm>
        </p:spPr>
        <p:txBody>
          <a:bodyPr anchor="ctr"/>
          <a:lstStyle/>
          <a:p>
            <a:pPr algn="ctr"/>
            <a:r>
              <a:rPr lang="en-US" sz="2400" b="1">
                <a:solidFill>
                  <a:schemeClr val="bg1"/>
                </a:solidFill>
                <a:latin typeface="Aptos Display" panose="02110004020202020204"/>
                <a:ea typeface="+mj-ea"/>
                <a:cs typeface="+mj-cs"/>
              </a:rPr>
              <a:t>Darlene Langston</a:t>
            </a:r>
            <a:r>
              <a:rPr kumimoji="0" lang="en-US" sz="2400" b="1" i="0" u="none" strike="noStrike" kern="1200" cap="none" spc="0" normalizeH="0" baseline="0" noProof="0">
                <a:ln>
                  <a:noFill/>
                </a:ln>
                <a:solidFill>
                  <a:schemeClr val="bg1"/>
                </a:solidFill>
                <a:effectLst/>
                <a:uLnTx/>
                <a:uFillTx/>
                <a:latin typeface="Aptos Display" panose="02110004020202020204"/>
                <a:ea typeface="+mj-ea"/>
                <a:cs typeface="+mj-cs"/>
              </a:rPr>
              <a:t> </a:t>
            </a:r>
            <a:endParaRPr lang="en-US" sz="2400">
              <a:solidFill>
                <a:schemeClr val="bg1"/>
              </a:solidFill>
              <a:latin typeface="Aptos" panose="02110004020202020204"/>
              <a:ea typeface="+mj-ea"/>
              <a:cs typeface="+mj-cs"/>
            </a:endParaRPr>
          </a:p>
          <a:p>
            <a:pPr algn="ctr"/>
            <a:br>
              <a:rPr kumimoji="0" lang="en-US" sz="28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North Carolina Financial System</a:t>
            </a:r>
            <a:b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NC Office of the State Controller</a:t>
            </a:r>
            <a:endParaRPr lang="en-US">
              <a:solidFill>
                <a:schemeClr val="bg1"/>
              </a:solidFill>
            </a:endParaRPr>
          </a:p>
        </p:txBody>
      </p:sp>
      <p:cxnSp>
        <p:nvCxnSpPr>
          <p:cNvPr id="3" name="Straight Connector 2">
            <a:extLst>
              <a:ext uri="{FF2B5EF4-FFF2-40B4-BE49-F238E27FC236}">
                <a16:creationId xmlns:a16="http://schemas.microsoft.com/office/drawing/2014/main" id="{C2BC825F-FBCC-6446-99DB-80B732418C61}"/>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BC0041B7-92F0-9884-3216-878AC7CE89D4}"/>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8</a:t>
            </a:fld>
            <a:endParaRPr lang="en-US"/>
          </a:p>
        </p:txBody>
      </p:sp>
      <p:pic>
        <p:nvPicPr>
          <p:cNvPr id="12" name="Picture 11">
            <a:extLst>
              <a:ext uri="{FF2B5EF4-FFF2-40B4-BE49-F238E27FC236}">
                <a16:creationId xmlns:a16="http://schemas.microsoft.com/office/drawing/2014/main" id="{B70E67A5-9FD6-6808-DCD8-C1DA3807483B}"/>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96220" y="1617896"/>
            <a:ext cx="1921683" cy="2176862"/>
          </a:xfrm>
          <a:prstGeom prst="rect">
            <a:avLst/>
          </a:prstGeom>
        </p:spPr>
      </p:pic>
    </p:spTree>
    <p:custDataLst>
      <p:tags r:id="rId1"/>
    </p:custDataLst>
    <p:extLst>
      <p:ext uri="{BB962C8B-B14F-4D97-AF65-F5344CB8AC3E}">
        <p14:creationId xmlns:p14="http://schemas.microsoft.com/office/powerpoint/2010/main" val="68425289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06C137-C92E-D5CC-93C9-AFB0F983EA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8E36726-0833-540D-4952-5EA8784F9A86}"/>
              </a:ext>
            </a:extLst>
          </p:cNvPr>
          <p:cNvSpPr>
            <a:spLocks noGrp="1"/>
          </p:cNvSpPr>
          <p:nvPr>
            <p:ph type="title"/>
          </p:nvPr>
        </p:nvSpPr>
        <p:spPr>
          <a:xfrm>
            <a:off x="514350" y="381327"/>
            <a:ext cx="11099473" cy="951610"/>
          </a:xfrm>
        </p:spPr>
        <p:txBody>
          <a:bodyPr>
            <a:noAutofit/>
          </a:bodyPr>
          <a:lstStyle/>
          <a:p>
            <a:r>
              <a:rPr lang="en-US" sz="3600" dirty="0"/>
              <a:t>NC Agency Budget to Actuals GASB Code Report (RPTRTR191)</a:t>
            </a:r>
            <a:endParaRPr lang="en-US" dirty="0">
              <a:highlight>
                <a:srgbClr val="FFFF00"/>
              </a:highlight>
            </a:endParaRPr>
          </a:p>
        </p:txBody>
      </p:sp>
      <p:sp>
        <p:nvSpPr>
          <p:cNvPr id="5" name="TextBox 4">
            <a:extLst>
              <a:ext uri="{FF2B5EF4-FFF2-40B4-BE49-F238E27FC236}">
                <a16:creationId xmlns:a16="http://schemas.microsoft.com/office/drawing/2014/main" id="{BCDC8EC3-8811-B2F2-C080-63A83AB0A9B3}"/>
              </a:ext>
            </a:extLst>
          </p:cNvPr>
          <p:cNvSpPr txBox="1"/>
          <p:nvPr/>
        </p:nvSpPr>
        <p:spPr>
          <a:xfrm>
            <a:off x="438912" y="1600200"/>
            <a:ext cx="10837926" cy="1200329"/>
          </a:xfrm>
          <a:prstGeom prst="rect">
            <a:avLst/>
          </a:prstGeom>
          <a:noFill/>
        </p:spPr>
        <p:txBody>
          <a:bodyPr wrap="square" rtlCol="0">
            <a:spAutoFit/>
          </a:bodyPr>
          <a:lstStyle/>
          <a:p>
            <a:r>
              <a:rPr lang="en-US" dirty="0"/>
              <a:t>Report is designed to assist agencies that prepare stand alone audited financial statements and present budget to actual schedules as required supplemental information, additional analysis will still be required at the agency to prepare the report for publication. The report can be rendered for a governmental “Parent” GASB or a specific individual GASB fund.</a:t>
            </a:r>
          </a:p>
        </p:txBody>
      </p:sp>
      <p:sp>
        <p:nvSpPr>
          <p:cNvPr id="3" name="Slide Number Placeholder 2">
            <a:extLst>
              <a:ext uri="{FF2B5EF4-FFF2-40B4-BE49-F238E27FC236}">
                <a16:creationId xmlns:a16="http://schemas.microsoft.com/office/drawing/2014/main" id="{736AA252-59A4-8CA9-E252-666AFB9FA55A}"/>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9</a:t>
            </a:fld>
            <a:endParaRPr lang="en-US"/>
          </a:p>
        </p:txBody>
      </p:sp>
      <p:cxnSp>
        <p:nvCxnSpPr>
          <p:cNvPr id="6" name="Straight Connector 5">
            <a:extLst>
              <a:ext uri="{FF2B5EF4-FFF2-40B4-BE49-F238E27FC236}">
                <a16:creationId xmlns:a16="http://schemas.microsoft.com/office/drawing/2014/main" id="{6435ECED-94B3-C9AB-1671-A35A3A2C80C0}"/>
              </a:ext>
              <a:ext uri="{C183D7F6-B498-43B3-948B-1728B52AA6E4}">
                <adec:decorative xmlns:adec="http://schemas.microsoft.com/office/drawing/2017/decorative" val="1"/>
              </a:ext>
            </a:extLst>
          </p:cNvPr>
          <p:cNvCxnSpPr/>
          <p:nvPr/>
        </p:nvCxnSpPr>
        <p:spPr>
          <a:xfrm>
            <a:off x="514350" y="1508760"/>
            <a:ext cx="10762488" cy="0"/>
          </a:xfrm>
          <a:prstGeom prst="line">
            <a:avLst/>
          </a:prstGeom>
        </p:spPr>
        <p:style>
          <a:lnRef idx="2">
            <a:schemeClr val="accent4"/>
          </a:lnRef>
          <a:fillRef idx="0">
            <a:schemeClr val="accent4"/>
          </a:fillRef>
          <a:effectRef idx="1">
            <a:schemeClr val="accent4"/>
          </a:effectRef>
          <a:fontRef idx="minor">
            <a:schemeClr val="tx1"/>
          </a:fontRef>
        </p:style>
      </p:cxnSp>
      <p:pic>
        <p:nvPicPr>
          <p:cNvPr id="8" name="Picture 7" descr="RPTRTR191 report criteria with these selections: NC Cash US ledger, June 26 Account period, and All in GASB Parent 3 field.">
            <a:extLst>
              <a:ext uri="{FF2B5EF4-FFF2-40B4-BE49-F238E27FC236}">
                <a16:creationId xmlns:a16="http://schemas.microsoft.com/office/drawing/2014/main" id="{66CA6F1D-6EC0-FA42-926A-E3B341A0B238}"/>
              </a:ext>
            </a:extLst>
          </p:cNvPr>
          <p:cNvPicPr>
            <a:picLocks noChangeAspect="1"/>
          </p:cNvPicPr>
          <p:nvPr/>
        </p:nvPicPr>
        <p:blipFill>
          <a:blip r:embed="rId2"/>
          <a:stretch>
            <a:fillRect/>
          </a:stretch>
        </p:blipFill>
        <p:spPr>
          <a:xfrm>
            <a:off x="339763" y="2812350"/>
            <a:ext cx="7690104" cy="2810267"/>
          </a:xfrm>
          <a:prstGeom prst="rect">
            <a:avLst/>
          </a:prstGeom>
        </p:spPr>
      </p:pic>
      <p:pic>
        <p:nvPicPr>
          <p:cNvPr id="12" name="Picture 11" descr="RPTRTR191 report criteria with these selections: NC Cash US ledger, June 26 Account period, Special Revenue Funds in GASB Parent 3 field, and Department Funds in GASB Parent 2 field.">
            <a:extLst>
              <a:ext uri="{FF2B5EF4-FFF2-40B4-BE49-F238E27FC236}">
                <a16:creationId xmlns:a16="http://schemas.microsoft.com/office/drawing/2014/main" id="{E570FAB2-EFAD-96E9-9E61-1B49E3A9CF5F}"/>
              </a:ext>
            </a:extLst>
          </p:cNvPr>
          <p:cNvPicPr>
            <a:picLocks noChangeAspect="1"/>
          </p:cNvPicPr>
          <p:nvPr/>
        </p:nvPicPr>
        <p:blipFill>
          <a:blip r:embed="rId3"/>
          <a:stretch>
            <a:fillRect/>
          </a:stretch>
        </p:blipFill>
        <p:spPr>
          <a:xfrm>
            <a:off x="4907630" y="4125707"/>
            <a:ext cx="7170070" cy="2624343"/>
          </a:xfrm>
          <a:prstGeom prst="rect">
            <a:avLst/>
          </a:prstGeom>
        </p:spPr>
      </p:pic>
    </p:spTree>
    <p:extLst>
      <p:ext uri="{BB962C8B-B14F-4D97-AF65-F5344CB8AC3E}">
        <p14:creationId xmlns:p14="http://schemas.microsoft.com/office/powerpoint/2010/main" val="19416778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F329C7-AB62-E78A-F32D-44098A92E0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101989-2708-CE1B-DB85-00A35E16CBD0}"/>
              </a:ext>
            </a:extLst>
          </p:cNvPr>
          <p:cNvSpPr>
            <a:spLocks noGrp="1"/>
          </p:cNvSpPr>
          <p:nvPr>
            <p:ph type="title"/>
          </p:nvPr>
        </p:nvSpPr>
        <p:spPr>
          <a:xfrm>
            <a:off x="514351" y="107950"/>
            <a:ext cx="11236452" cy="951610"/>
          </a:xfrm>
        </p:spPr>
        <p:txBody>
          <a:bodyPr>
            <a:noAutofit/>
          </a:bodyPr>
          <a:lstStyle/>
          <a:p>
            <a:r>
              <a:rPr lang="en-US" sz="3600" dirty="0"/>
              <a:t>NC Agency Budget to Actuals GASB Code Report (RPTRTR191)-Example General Fund</a:t>
            </a:r>
            <a:endParaRPr lang="en-US" sz="3600" dirty="0">
              <a:highlight>
                <a:srgbClr val="FFFF00"/>
              </a:highlight>
            </a:endParaRPr>
          </a:p>
        </p:txBody>
      </p:sp>
      <p:sp>
        <p:nvSpPr>
          <p:cNvPr id="3" name="Slide Number Placeholder 2">
            <a:extLst>
              <a:ext uri="{FF2B5EF4-FFF2-40B4-BE49-F238E27FC236}">
                <a16:creationId xmlns:a16="http://schemas.microsoft.com/office/drawing/2014/main" id="{B95FB0DC-9580-9815-970B-C267032CD3DA}"/>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10</a:t>
            </a:fld>
            <a:endParaRPr lang="en-US"/>
          </a:p>
        </p:txBody>
      </p:sp>
      <p:cxnSp>
        <p:nvCxnSpPr>
          <p:cNvPr id="6" name="Straight Connector 5">
            <a:extLst>
              <a:ext uri="{FF2B5EF4-FFF2-40B4-BE49-F238E27FC236}">
                <a16:creationId xmlns:a16="http://schemas.microsoft.com/office/drawing/2014/main" id="{60DA07B3-A63C-E7FE-A443-C417E72AB0C8}"/>
              </a:ext>
              <a:ext uri="{C183D7F6-B498-43B3-948B-1728B52AA6E4}">
                <adec:decorative xmlns:adec="http://schemas.microsoft.com/office/drawing/2017/decorative" val="1"/>
              </a:ext>
            </a:extLst>
          </p:cNvPr>
          <p:cNvCxnSpPr/>
          <p:nvPr/>
        </p:nvCxnSpPr>
        <p:spPr>
          <a:xfrm>
            <a:off x="441198" y="1059560"/>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11" name="TextBox 10">
            <a:extLst>
              <a:ext uri="{FF2B5EF4-FFF2-40B4-BE49-F238E27FC236}">
                <a16:creationId xmlns:a16="http://schemas.microsoft.com/office/drawing/2014/main" id="{E7D00702-7813-FDA6-2626-8085165EB180}"/>
              </a:ext>
            </a:extLst>
          </p:cNvPr>
          <p:cNvSpPr txBox="1"/>
          <p:nvPr/>
        </p:nvSpPr>
        <p:spPr>
          <a:xfrm>
            <a:off x="365784" y="1419622"/>
            <a:ext cx="2952451" cy="5078313"/>
          </a:xfrm>
          <a:prstGeom prst="rect">
            <a:avLst/>
          </a:prstGeom>
          <a:noFill/>
        </p:spPr>
        <p:txBody>
          <a:bodyPr wrap="square" rtlCol="0">
            <a:spAutoFit/>
          </a:bodyPr>
          <a:lstStyle/>
          <a:p>
            <a:r>
              <a:rPr lang="en-US" dirty="0"/>
              <a:t>For federal grants, the Actual amount is from the 421XXXXX account in the federal budget code, but the budget is in the 488XXXXX account in the general fund or other operating code.  488XXXXX accounts as well as 588XXXXX accounts are presented as Reimbursements because they net to zero for the ACFR. Agencies will need to review reimbursements as well as Unclassified/invalid accounts to determine the appropriate presentation for those accounts.</a:t>
            </a:r>
          </a:p>
        </p:txBody>
      </p:sp>
      <p:pic>
        <p:nvPicPr>
          <p:cNvPr id="5" name="Picture 4" descr="RPTRTR191 report example output with Federal funds, Reimbursements, and Unclassified/invalid accounts lines under Revenues highlighted in yellow.">
            <a:extLst>
              <a:ext uri="{FF2B5EF4-FFF2-40B4-BE49-F238E27FC236}">
                <a16:creationId xmlns:a16="http://schemas.microsoft.com/office/drawing/2014/main" id="{89AC336C-C7EE-F433-DCD0-53DA9D7403B4}"/>
              </a:ext>
            </a:extLst>
          </p:cNvPr>
          <p:cNvPicPr>
            <a:picLocks noChangeAspect="1"/>
          </p:cNvPicPr>
          <p:nvPr/>
        </p:nvPicPr>
        <p:blipFill>
          <a:blip r:embed="rId2"/>
          <a:stretch>
            <a:fillRect/>
          </a:stretch>
        </p:blipFill>
        <p:spPr>
          <a:xfrm>
            <a:off x="3569719" y="1059559"/>
            <a:ext cx="7049159" cy="5798440"/>
          </a:xfrm>
          <a:prstGeom prst="rect">
            <a:avLst/>
          </a:prstGeom>
        </p:spPr>
      </p:pic>
    </p:spTree>
    <p:extLst>
      <p:ext uri="{BB962C8B-B14F-4D97-AF65-F5344CB8AC3E}">
        <p14:creationId xmlns:p14="http://schemas.microsoft.com/office/powerpoint/2010/main" val="22840514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A530FB-07D9-631A-1186-C75DC4F0ED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697DE4D-7931-1D3D-5D87-6109B4F0B3EB}"/>
              </a:ext>
            </a:extLst>
          </p:cNvPr>
          <p:cNvSpPr>
            <a:spLocks noGrp="1"/>
          </p:cNvSpPr>
          <p:nvPr>
            <p:ph type="title"/>
          </p:nvPr>
        </p:nvSpPr>
        <p:spPr>
          <a:xfrm>
            <a:off x="514351" y="379732"/>
            <a:ext cx="11024058" cy="951610"/>
          </a:xfrm>
        </p:spPr>
        <p:txBody>
          <a:bodyPr>
            <a:noAutofit/>
          </a:bodyPr>
          <a:lstStyle/>
          <a:p>
            <a:r>
              <a:rPr lang="en-US" sz="3600" dirty="0"/>
              <a:t>NC Agency Budget to Actuals GASB Code Report (RPTRTR191)-Example Special Revenue</a:t>
            </a:r>
            <a:endParaRPr lang="en-US" dirty="0">
              <a:highlight>
                <a:srgbClr val="FFFF00"/>
              </a:highlight>
            </a:endParaRPr>
          </a:p>
        </p:txBody>
      </p:sp>
      <p:sp>
        <p:nvSpPr>
          <p:cNvPr id="3" name="Slide Number Placeholder 2">
            <a:extLst>
              <a:ext uri="{FF2B5EF4-FFF2-40B4-BE49-F238E27FC236}">
                <a16:creationId xmlns:a16="http://schemas.microsoft.com/office/drawing/2014/main" id="{A9EA5A35-328C-2421-D485-868D5924FB2E}"/>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11</a:t>
            </a:fld>
            <a:endParaRPr lang="en-US"/>
          </a:p>
        </p:txBody>
      </p:sp>
      <p:cxnSp>
        <p:nvCxnSpPr>
          <p:cNvPr id="6" name="Straight Connector 5">
            <a:extLst>
              <a:ext uri="{FF2B5EF4-FFF2-40B4-BE49-F238E27FC236}">
                <a16:creationId xmlns:a16="http://schemas.microsoft.com/office/drawing/2014/main" id="{748283FD-4058-EFE7-B9FD-776E4738BFA4}"/>
              </a:ext>
              <a:ext uri="{C183D7F6-B498-43B3-948B-1728B52AA6E4}">
                <adec:decorative xmlns:adec="http://schemas.microsoft.com/office/drawing/2017/decorative" val="1"/>
              </a:ext>
            </a:extLst>
          </p:cNvPr>
          <p:cNvCxnSpPr/>
          <p:nvPr/>
        </p:nvCxnSpPr>
        <p:spPr>
          <a:xfrm>
            <a:off x="514350" y="1508760"/>
            <a:ext cx="10762488" cy="0"/>
          </a:xfrm>
          <a:prstGeom prst="line">
            <a:avLst/>
          </a:prstGeom>
        </p:spPr>
        <p:style>
          <a:lnRef idx="2">
            <a:schemeClr val="accent4"/>
          </a:lnRef>
          <a:fillRef idx="0">
            <a:schemeClr val="accent4"/>
          </a:fillRef>
          <a:effectRef idx="1">
            <a:schemeClr val="accent4"/>
          </a:effectRef>
          <a:fontRef idx="minor">
            <a:schemeClr val="tx1"/>
          </a:fontRef>
        </p:style>
      </p:cxnSp>
      <p:pic>
        <p:nvPicPr>
          <p:cNvPr id="7" name="Picture 6" descr="RPTRTR191 report example output.">
            <a:extLst>
              <a:ext uri="{FF2B5EF4-FFF2-40B4-BE49-F238E27FC236}">
                <a16:creationId xmlns:a16="http://schemas.microsoft.com/office/drawing/2014/main" id="{FC6E1D73-27F3-4956-9D7B-EA1DD9247073}"/>
              </a:ext>
            </a:extLst>
          </p:cNvPr>
          <p:cNvPicPr>
            <a:picLocks noChangeAspect="1"/>
          </p:cNvPicPr>
          <p:nvPr/>
        </p:nvPicPr>
        <p:blipFill>
          <a:blip r:embed="rId2"/>
          <a:stretch>
            <a:fillRect/>
          </a:stretch>
        </p:blipFill>
        <p:spPr>
          <a:xfrm>
            <a:off x="1728742" y="1508760"/>
            <a:ext cx="8734515" cy="5349240"/>
          </a:xfrm>
          <a:prstGeom prst="rect">
            <a:avLst/>
          </a:prstGeom>
        </p:spPr>
      </p:pic>
    </p:spTree>
    <p:extLst>
      <p:ext uri="{BB962C8B-B14F-4D97-AF65-F5344CB8AC3E}">
        <p14:creationId xmlns:p14="http://schemas.microsoft.com/office/powerpoint/2010/main" val="136595561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BB21B-766C-0563-3562-0ADE2AFD64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4981FFE-7552-948E-568D-3E973223848D}"/>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dirty="0"/>
              <a:t>Presenter Spotlight 3</a:t>
            </a:r>
          </a:p>
        </p:txBody>
      </p:sp>
      <p:sp>
        <p:nvSpPr>
          <p:cNvPr id="2" name="Content Placeholder 1">
            <a:extLst>
              <a:ext uri="{FF2B5EF4-FFF2-40B4-BE49-F238E27FC236}">
                <a16:creationId xmlns:a16="http://schemas.microsoft.com/office/drawing/2014/main" id="{D5F1B066-AA48-E268-CDB9-004E7B979DF4}"/>
              </a:ext>
            </a:extLst>
          </p:cNvPr>
          <p:cNvSpPr>
            <a:spLocks noGrp="1"/>
          </p:cNvSpPr>
          <p:nvPr>
            <p:ph sz="quarter" idx="13"/>
          </p:nvPr>
        </p:nvSpPr>
        <p:spPr>
          <a:xfrm>
            <a:off x="2933700" y="2663825"/>
            <a:ext cx="6324600" cy="4194175"/>
          </a:xfrm>
        </p:spPr>
        <p:txBody>
          <a:bodyPr anchor="ctr"/>
          <a:lstStyle/>
          <a:p>
            <a:pPr algn="ctr"/>
            <a:r>
              <a:rPr lang="en-US" sz="2400" b="1">
                <a:solidFill>
                  <a:schemeClr val="bg1"/>
                </a:solidFill>
                <a:latin typeface="Aptos Display" panose="02110004020202020204"/>
                <a:ea typeface="+mj-ea"/>
                <a:cs typeface="+mj-cs"/>
              </a:rPr>
              <a:t>Gwen Earp</a:t>
            </a:r>
            <a:endParaRPr lang="en-US" sz="2400">
              <a:solidFill>
                <a:schemeClr val="bg1"/>
              </a:solidFill>
              <a:latin typeface="Aptos" panose="02110004020202020204"/>
              <a:ea typeface="+mj-ea"/>
              <a:cs typeface="+mj-cs"/>
            </a:endParaRPr>
          </a:p>
          <a:p>
            <a:pPr algn="ctr"/>
            <a:br>
              <a:rPr kumimoji="0" lang="en-US" sz="28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North Carolina Financial System</a:t>
            </a:r>
            <a:b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NC Office of the State Controller</a:t>
            </a:r>
            <a:endParaRPr lang="en-US">
              <a:solidFill>
                <a:schemeClr val="bg1"/>
              </a:solidFill>
            </a:endParaRPr>
          </a:p>
        </p:txBody>
      </p:sp>
      <p:cxnSp>
        <p:nvCxnSpPr>
          <p:cNvPr id="3" name="Straight Connector 2">
            <a:extLst>
              <a:ext uri="{FF2B5EF4-FFF2-40B4-BE49-F238E27FC236}">
                <a16:creationId xmlns:a16="http://schemas.microsoft.com/office/drawing/2014/main" id="{208D3651-ED51-054F-7B91-52FC5B3395FE}"/>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898BF843-35C7-798B-0D5D-5163A48E0337}"/>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12</a:t>
            </a:fld>
            <a:endParaRPr lang="en-US"/>
          </a:p>
        </p:txBody>
      </p:sp>
      <p:pic>
        <p:nvPicPr>
          <p:cNvPr id="4" name="Picture 3">
            <a:extLst>
              <a:ext uri="{FF2B5EF4-FFF2-40B4-BE49-F238E27FC236}">
                <a16:creationId xmlns:a16="http://schemas.microsoft.com/office/drawing/2014/main" id="{C8D8B929-BE46-C407-44A3-12258E781FC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95709" y="1608752"/>
            <a:ext cx="2200582" cy="2267266"/>
          </a:xfrm>
          <a:prstGeom prst="rect">
            <a:avLst/>
          </a:prstGeom>
        </p:spPr>
      </p:pic>
    </p:spTree>
    <p:custDataLst>
      <p:tags r:id="rId1"/>
    </p:custDataLst>
    <p:extLst>
      <p:ext uri="{BB962C8B-B14F-4D97-AF65-F5344CB8AC3E}">
        <p14:creationId xmlns:p14="http://schemas.microsoft.com/office/powerpoint/2010/main" val="24454537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7CA814-E3C7-DBD1-991D-A8EF2EF156B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5FA728-71B4-D290-91EF-133825A005B4}"/>
              </a:ext>
            </a:extLst>
          </p:cNvPr>
          <p:cNvSpPr>
            <a:spLocks noGrp="1"/>
          </p:cNvSpPr>
          <p:nvPr>
            <p:ph type="title"/>
          </p:nvPr>
        </p:nvSpPr>
        <p:spPr>
          <a:xfrm>
            <a:off x="488124" y="190611"/>
            <a:ext cx="11136948" cy="914400"/>
          </a:xfrm>
        </p:spPr>
        <p:txBody>
          <a:bodyPr>
            <a:normAutofit/>
          </a:bodyPr>
          <a:lstStyle/>
          <a:p>
            <a:r>
              <a:rPr lang="en-US" sz="3600" dirty="0"/>
              <a:t>Escheat Reminder</a:t>
            </a:r>
            <a:endParaRPr lang="en-US" dirty="0">
              <a:highlight>
                <a:srgbClr val="FFFF00"/>
              </a:highlight>
            </a:endParaRPr>
          </a:p>
        </p:txBody>
      </p:sp>
      <p:sp>
        <p:nvSpPr>
          <p:cNvPr id="4" name="TextBox 3">
            <a:extLst>
              <a:ext uri="{FF2B5EF4-FFF2-40B4-BE49-F238E27FC236}">
                <a16:creationId xmlns:a16="http://schemas.microsoft.com/office/drawing/2014/main" id="{B109B3F8-6AFC-DD57-0B33-29442DDD7875}"/>
              </a:ext>
            </a:extLst>
          </p:cNvPr>
          <p:cNvSpPr txBox="1"/>
          <p:nvPr/>
        </p:nvSpPr>
        <p:spPr>
          <a:xfrm>
            <a:off x="560614" y="1279526"/>
            <a:ext cx="10768802" cy="401648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ts val="1200"/>
              </a:spcBef>
              <a:spcAft>
                <a:spcPts val="600"/>
              </a:spcAft>
              <a:buFont typeface="Arial"/>
              <a:buChar char="•"/>
            </a:pPr>
            <a:r>
              <a:rPr lang="en-US" sz="2400" dirty="0">
                <a:highlight>
                  <a:srgbClr val="FFFFFF"/>
                </a:highlight>
                <a:latin typeface="Aptos"/>
                <a:ea typeface="Calibri"/>
                <a:cs typeface="Calibri"/>
              </a:rPr>
              <a:t>Outstanding NCFS check payments issued 7/1/24 to 6/30/25 should be escheated by November 1, 2026.  OSC held an escheatment information session on Monday, September 28</a:t>
            </a:r>
            <a:r>
              <a:rPr lang="en-US" sz="2400" baseline="30000" dirty="0">
                <a:highlight>
                  <a:srgbClr val="FFFFFF"/>
                </a:highlight>
                <a:latin typeface="Aptos"/>
                <a:ea typeface="Calibri"/>
                <a:cs typeface="Calibri"/>
              </a:rPr>
              <a:t>th</a:t>
            </a:r>
            <a:r>
              <a:rPr lang="en-US" sz="2400" dirty="0">
                <a:highlight>
                  <a:srgbClr val="FFFFFF"/>
                </a:highlight>
                <a:latin typeface="Aptos"/>
                <a:ea typeface="Calibri"/>
                <a:cs typeface="Calibri"/>
              </a:rPr>
              <a:t>.  The slide deck, session recording, and ORG from that session can be found at </a:t>
            </a:r>
            <a:r>
              <a:rPr lang="en-US" sz="2400" u="sng" dirty="0">
                <a:highlight>
                  <a:srgbClr val="FFFFFF"/>
                </a:highlight>
                <a:hlinkClick r:id="rId2">
                  <a:extLst>
                    <a:ext uri="{A12FA001-AC4F-418D-AE19-62706E023703}">
                      <ahyp:hlinkClr xmlns:ahyp="http://schemas.microsoft.com/office/drawing/2018/hyperlinkcolor" val="tx"/>
                    </a:ext>
                  </a:extLst>
                </a:hlinkClick>
              </a:rPr>
              <a:t>NCFS </a:t>
            </a:r>
            <a:r>
              <a:rPr lang="en-US" sz="2400" u="sng">
                <a:highlight>
                  <a:srgbClr val="FFFFFF"/>
                </a:highlight>
                <a:hlinkClick r:id="rId2">
                  <a:extLst>
                    <a:ext uri="{A12FA001-AC4F-418D-AE19-62706E023703}">
                      <ahyp:hlinkClr xmlns:ahyp="http://schemas.microsoft.com/office/drawing/2018/hyperlinkcolor" val="tx"/>
                    </a:ext>
                  </a:extLst>
                </a:hlinkClick>
              </a:rPr>
              <a:t>Escheatment Process</a:t>
            </a:r>
            <a:r>
              <a:rPr lang="en-US" sz="2400" u="sng" dirty="0">
                <a:highlight>
                  <a:srgbClr val="FFFFFF"/>
                </a:highlight>
                <a:latin typeface="Aptos"/>
                <a:ea typeface="Calibri"/>
                <a:cs typeface="Calibri"/>
              </a:rPr>
              <a:t>.</a:t>
            </a:r>
            <a:endParaRPr lang="en-US" sz="2400" dirty="0">
              <a:highlight>
                <a:srgbClr val="FFFFFF"/>
              </a:highlight>
              <a:latin typeface="Aptos"/>
              <a:ea typeface="Calibri"/>
              <a:cs typeface="Calibri"/>
            </a:endParaRPr>
          </a:p>
          <a:p>
            <a:pPr marL="342900" indent="-342900">
              <a:spcBef>
                <a:spcPts val="1200"/>
              </a:spcBef>
              <a:spcAft>
                <a:spcPts val="600"/>
              </a:spcAft>
              <a:buFont typeface="Arial"/>
              <a:buChar char="•"/>
            </a:pPr>
            <a:r>
              <a:rPr lang="en-US" sz="2400" dirty="0">
                <a:highlight>
                  <a:srgbClr val="FFFFFF"/>
                </a:highlight>
                <a:latin typeface="Aptos"/>
                <a:ea typeface="Calibri"/>
                <a:cs typeface="Calibri"/>
              </a:rPr>
              <a:t>OSC Accounts Payable and Cash Management teams also reached out to several agencies who have uncleared NCFS and NCAS checks dated prior to 7/1/24 that have not yet been escheated.  Agencies should work to escheat or re-issue these older outstanding checks as soon as possible.  Please submit a ticket if you have questions about escheating these older outstanding payments.</a:t>
            </a:r>
            <a:endParaRPr lang="en-US" sz="2400" dirty="0">
              <a:latin typeface="Aptos"/>
            </a:endParaRPr>
          </a:p>
        </p:txBody>
      </p:sp>
      <p:sp>
        <p:nvSpPr>
          <p:cNvPr id="3" name="Slide Number Placeholder 2">
            <a:extLst>
              <a:ext uri="{FF2B5EF4-FFF2-40B4-BE49-F238E27FC236}">
                <a16:creationId xmlns:a16="http://schemas.microsoft.com/office/drawing/2014/main" id="{95CA41E8-1CA2-F956-7192-2D2EA2B79C09}"/>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13</a:t>
            </a:fld>
            <a:endParaRPr lang="en-US"/>
          </a:p>
        </p:txBody>
      </p:sp>
      <p:cxnSp>
        <p:nvCxnSpPr>
          <p:cNvPr id="6" name="Straight Connector 5">
            <a:extLst>
              <a:ext uri="{FF2B5EF4-FFF2-40B4-BE49-F238E27FC236}">
                <a16:creationId xmlns:a16="http://schemas.microsoft.com/office/drawing/2014/main" id="{4E311EC2-ECA2-5C06-8580-FB200328BC17}"/>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28977101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A0B371-EEA3-8D3F-8D63-8BDC45C5192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4C3A303-BF2B-D8B1-3DFE-8DC7C0C4D2E2}"/>
              </a:ext>
            </a:extLst>
          </p:cNvPr>
          <p:cNvSpPr>
            <a:spLocks noGrp="1"/>
          </p:cNvSpPr>
          <p:nvPr>
            <p:ph type="title"/>
          </p:nvPr>
        </p:nvSpPr>
        <p:spPr>
          <a:xfrm>
            <a:off x="491281" y="213664"/>
            <a:ext cx="11133791" cy="914400"/>
          </a:xfrm>
        </p:spPr>
        <p:txBody>
          <a:bodyPr>
            <a:normAutofit/>
          </a:bodyPr>
          <a:lstStyle/>
          <a:p>
            <a:r>
              <a:rPr lang="en-US" sz="3600" dirty="0"/>
              <a:t>1099 Reminder</a:t>
            </a:r>
            <a:endParaRPr lang="en-US" dirty="0">
              <a:highlight>
                <a:srgbClr val="FFFF00"/>
              </a:highlight>
            </a:endParaRPr>
          </a:p>
        </p:txBody>
      </p:sp>
      <p:sp>
        <p:nvSpPr>
          <p:cNvPr id="3" name="Slide Number Placeholder 2">
            <a:extLst>
              <a:ext uri="{FF2B5EF4-FFF2-40B4-BE49-F238E27FC236}">
                <a16:creationId xmlns:a16="http://schemas.microsoft.com/office/drawing/2014/main" id="{6A6A5D3D-87FF-6198-FDEC-B90CA2C929B7}"/>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14</a:t>
            </a:fld>
            <a:endParaRPr lang="en-US"/>
          </a:p>
        </p:txBody>
      </p:sp>
      <p:cxnSp>
        <p:nvCxnSpPr>
          <p:cNvPr id="6" name="Straight Connector 5">
            <a:extLst>
              <a:ext uri="{FF2B5EF4-FFF2-40B4-BE49-F238E27FC236}">
                <a16:creationId xmlns:a16="http://schemas.microsoft.com/office/drawing/2014/main" id="{286ED7C2-C793-B160-F6FB-E54A90E53ABE}"/>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4" name="TextBox 3">
            <a:extLst>
              <a:ext uri="{FF2B5EF4-FFF2-40B4-BE49-F238E27FC236}">
                <a16:creationId xmlns:a16="http://schemas.microsoft.com/office/drawing/2014/main" id="{1ABFDBAA-3E9E-465A-0AE2-FEFFCE981FC2}"/>
              </a:ext>
            </a:extLst>
          </p:cNvPr>
          <p:cNvSpPr txBox="1"/>
          <p:nvPr/>
        </p:nvSpPr>
        <p:spPr>
          <a:xfrm>
            <a:off x="519349" y="1128064"/>
            <a:ext cx="11257016" cy="513986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spcBef>
                <a:spcPts val="600"/>
              </a:spcBef>
              <a:spcAft>
                <a:spcPts val="600"/>
              </a:spcAft>
              <a:buFont typeface="Arial"/>
              <a:buChar char="•"/>
            </a:pPr>
            <a:r>
              <a:rPr lang="en-US" sz="2400" dirty="0">
                <a:highlight>
                  <a:srgbClr val="FFFFFF"/>
                </a:highlight>
                <a:ea typeface="Calibri"/>
                <a:cs typeface="Calibri"/>
              </a:rPr>
              <a:t>OSC has been communicating with NCFS agency Chief Fiscal Officers regarding significant changes regarding 2026 1099 processing. All prior communications and session recordings can be found at </a:t>
            </a:r>
            <a:r>
              <a:rPr lang="en-US" sz="2400" dirty="0">
                <a:highlight>
                  <a:srgbClr val="FFFFFF"/>
                </a:highlight>
                <a:hlinkClick r:id="rId2"/>
              </a:rPr>
              <a:t>1099 Information</a:t>
            </a:r>
            <a:r>
              <a:rPr lang="en-US" sz="2400" dirty="0">
                <a:highlight>
                  <a:srgbClr val="FFFFFF"/>
                </a:highlight>
              </a:rPr>
              <a:t>.</a:t>
            </a:r>
            <a:endParaRPr lang="en-US" sz="2400" u="sng" dirty="0">
              <a:highlight>
                <a:srgbClr val="FFFFFF"/>
              </a:highlight>
              <a:ea typeface="Calibri"/>
              <a:cs typeface="Calibri"/>
            </a:endParaRPr>
          </a:p>
          <a:p>
            <a:pPr marL="342900" indent="-342900">
              <a:spcBef>
                <a:spcPts val="600"/>
              </a:spcBef>
              <a:spcAft>
                <a:spcPts val="600"/>
              </a:spcAft>
              <a:buFont typeface="Arial"/>
              <a:buChar char="•"/>
            </a:pPr>
            <a:r>
              <a:rPr lang="en-US" sz="2400" dirty="0">
                <a:highlight>
                  <a:srgbClr val="FFFFFF"/>
                </a:highlight>
                <a:ea typeface="Calibri"/>
                <a:cs typeface="Calibri"/>
              </a:rPr>
              <a:t>Agency CFOs should have completed the TCC Application by September 30</a:t>
            </a:r>
            <a:r>
              <a:rPr lang="en-US" sz="2400" baseline="30000" dirty="0">
                <a:highlight>
                  <a:srgbClr val="FFFFFF"/>
                </a:highlight>
                <a:ea typeface="Calibri"/>
                <a:cs typeface="Calibri"/>
              </a:rPr>
              <a:t>th .</a:t>
            </a:r>
          </a:p>
          <a:p>
            <a:pPr marL="800100" lvl="1" indent="-342900">
              <a:spcBef>
                <a:spcPts val="600"/>
              </a:spcBef>
              <a:spcAft>
                <a:spcPts val="600"/>
              </a:spcAft>
              <a:buFont typeface="Arial"/>
              <a:buChar char="•"/>
            </a:pPr>
            <a:r>
              <a:rPr lang="en-US" sz="2400" dirty="0">
                <a:highlight>
                  <a:srgbClr val="FFFFFF"/>
                </a:highlight>
                <a:ea typeface="Calibri"/>
                <a:cs typeface="Calibri"/>
              </a:rPr>
              <a:t>Provide contact information for their agency’s Responsible Officials (ROs) and Authorized Delegates (ADs) to OSC by ticket submission.  </a:t>
            </a:r>
            <a:endParaRPr lang="en-US" sz="2400" dirty="0">
              <a:ea typeface="Calibri"/>
              <a:cs typeface="Calibri"/>
            </a:endParaRPr>
          </a:p>
          <a:p>
            <a:pPr marL="800100" lvl="1" indent="-342900">
              <a:spcBef>
                <a:spcPts val="600"/>
              </a:spcBef>
              <a:spcAft>
                <a:spcPts val="600"/>
              </a:spcAft>
              <a:buFont typeface="Arial"/>
              <a:buChar char="•"/>
            </a:pPr>
            <a:r>
              <a:rPr lang="en-US" sz="2400" dirty="0">
                <a:highlight>
                  <a:srgbClr val="FFFFFF"/>
                </a:highlight>
                <a:ea typeface="Calibri"/>
                <a:cs typeface="Calibri"/>
              </a:rPr>
              <a:t>OSC will hold an information session for ROs and ADs later this calendar year that will cover exporting 1099 data from NCFS and uploading to the new IRIS portal.  </a:t>
            </a:r>
          </a:p>
          <a:p>
            <a:pPr marL="342900" indent="-342900">
              <a:spcBef>
                <a:spcPts val="600"/>
              </a:spcBef>
              <a:spcAft>
                <a:spcPts val="600"/>
              </a:spcAft>
              <a:buFont typeface="Arial"/>
              <a:buChar char="•"/>
            </a:pPr>
            <a:r>
              <a:rPr lang="en-US" sz="2400" dirty="0">
                <a:highlight>
                  <a:srgbClr val="FFFFFF"/>
                </a:highlight>
                <a:ea typeface="Calibri"/>
                <a:cs typeface="Calibri"/>
              </a:rPr>
              <a:t>Agency Accounts Payable staff should continue to flag invoices for 1099 reporting when applicable and use the RPT-AP-022 1099 Invoice Maintenance Report to validate accuracy throughout the initial 2026 1099 filing in January 2027.</a:t>
            </a:r>
            <a:endParaRPr lang="en-US" sz="2400" dirty="0">
              <a:highlight>
                <a:srgbClr val="C6C6C6"/>
              </a:highlight>
              <a:ea typeface="Calibri"/>
              <a:cs typeface="Calibri"/>
            </a:endParaRPr>
          </a:p>
        </p:txBody>
      </p:sp>
    </p:spTree>
    <p:extLst>
      <p:ext uri="{BB962C8B-B14F-4D97-AF65-F5344CB8AC3E}">
        <p14:creationId xmlns:p14="http://schemas.microsoft.com/office/powerpoint/2010/main" val="37225725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F0F22B-157C-D492-C956-6AA31F5A799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B67F5F2-F14E-FFD1-EEEF-B8AFE6091844}"/>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dirty="0"/>
              <a:t>Presenter Spotlight 4</a:t>
            </a:r>
          </a:p>
        </p:txBody>
      </p:sp>
      <p:sp>
        <p:nvSpPr>
          <p:cNvPr id="2" name="Content Placeholder 1">
            <a:extLst>
              <a:ext uri="{FF2B5EF4-FFF2-40B4-BE49-F238E27FC236}">
                <a16:creationId xmlns:a16="http://schemas.microsoft.com/office/drawing/2014/main" id="{C3205FE4-68D5-2E1F-140E-D8F8C4210AA1}"/>
              </a:ext>
            </a:extLst>
          </p:cNvPr>
          <p:cNvSpPr>
            <a:spLocks noGrp="1"/>
          </p:cNvSpPr>
          <p:nvPr>
            <p:ph sz="quarter" idx="13"/>
          </p:nvPr>
        </p:nvSpPr>
        <p:spPr>
          <a:xfrm>
            <a:off x="2933700" y="2663825"/>
            <a:ext cx="6324600" cy="4194175"/>
          </a:xfrm>
        </p:spPr>
        <p:txBody>
          <a:bodyPr anchor="ctr"/>
          <a:lstStyle/>
          <a:p>
            <a:pPr algn="ctr"/>
            <a:r>
              <a:rPr lang="en-US" sz="2400" b="1">
                <a:solidFill>
                  <a:schemeClr val="bg1"/>
                </a:solidFill>
                <a:latin typeface="Aptos Display" panose="02110004020202020204"/>
                <a:ea typeface="+mj-ea"/>
                <a:cs typeface="+mj-cs"/>
              </a:rPr>
              <a:t>Jessica Wilkins</a:t>
            </a:r>
            <a:endParaRPr lang="en-US" sz="2400">
              <a:solidFill>
                <a:schemeClr val="bg1"/>
              </a:solidFill>
              <a:latin typeface="Aptos" panose="02110004020202020204"/>
              <a:ea typeface="+mj-ea"/>
              <a:cs typeface="+mj-cs"/>
            </a:endParaRPr>
          </a:p>
          <a:p>
            <a:pPr algn="ctr"/>
            <a:br>
              <a:rPr kumimoji="0" lang="en-US" sz="28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North Carolina Financial System</a:t>
            </a:r>
            <a:b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NC Office of the State Controller</a:t>
            </a:r>
            <a:endParaRPr lang="en-US">
              <a:solidFill>
                <a:schemeClr val="bg1"/>
              </a:solidFill>
            </a:endParaRPr>
          </a:p>
        </p:txBody>
      </p:sp>
      <p:cxnSp>
        <p:nvCxnSpPr>
          <p:cNvPr id="3" name="Straight Connector 2">
            <a:extLst>
              <a:ext uri="{FF2B5EF4-FFF2-40B4-BE49-F238E27FC236}">
                <a16:creationId xmlns:a16="http://schemas.microsoft.com/office/drawing/2014/main" id="{E96FE35F-87D1-0B9B-6D1E-C760E9C4B0F5}"/>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AC454E8D-DE97-917B-B1DA-9BBC12E23040}"/>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15</a:t>
            </a:fld>
            <a:endParaRPr lang="en-US"/>
          </a:p>
        </p:txBody>
      </p:sp>
      <p:pic>
        <p:nvPicPr>
          <p:cNvPr id="4" name="Picture 3">
            <a:extLst>
              <a:ext uri="{FF2B5EF4-FFF2-40B4-BE49-F238E27FC236}">
                <a16:creationId xmlns:a16="http://schemas.microsoft.com/office/drawing/2014/main" id="{15E67129-C327-F701-3728-DD80518B816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81587" y="1614512"/>
            <a:ext cx="2028825" cy="2095500"/>
          </a:xfrm>
          <a:prstGeom prst="rect">
            <a:avLst/>
          </a:prstGeom>
        </p:spPr>
      </p:pic>
    </p:spTree>
    <p:custDataLst>
      <p:tags r:id="rId1"/>
    </p:custDataLst>
    <p:extLst>
      <p:ext uri="{BB962C8B-B14F-4D97-AF65-F5344CB8AC3E}">
        <p14:creationId xmlns:p14="http://schemas.microsoft.com/office/powerpoint/2010/main" val="347377830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9639A-6BDC-C62C-3CA5-BA85D9F90E2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DB3A96-04CC-0B69-3C41-C6478FF5D243}"/>
              </a:ext>
            </a:extLst>
          </p:cNvPr>
          <p:cNvSpPr>
            <a:spLocks noGrp="1"/>
          </p:cNvSpPr>
          <p:nvPr>
            <p:ph type="title"/>
          </p:nvPr>
        </p:nvSpPr>
        <p:spPr>
          <a:xfrm>
            <a:off x="491281" y="208706"/>
            <a:ext cx="11133791" cy="914400"/>
          </a:xfrm>
        </p:spPr>
        <p:txBody>
          <a:bodyPr>
            <a:normAutofit/>
          </a:bodyPr>
          <a:lstStyle/>
          <a:p>
            <a:r>
              <a:rPr lang="en-US" sz="3600" dirty="0" err="1"/>
              <a:t>ePay</a:t>
            </a:r>
            <a:r>
              <a:rPr lang="en-US" sz="3600" dirty="0"/>
              <a:t> and Fraud Prevention Updates</a:t>
            </a:r>
            <a:endParaRPr lang="en-US" sz="3600" dirty="0">
              <a:highlight>
                <a:srgbClr val="FFFF00"/>
              </a:highlight>
            </a:endParaRPr>
          </a:p>
        </p:txBody>
      </p:sp>
      <p:sp>
        <p:nvSpPr>
          <p:cNvPr id="3" name="Slide Number Placeholder 2">
            <a:extLst>
              <a:ext uri="{FF2B5EF4-FFF2-40B4-BE49-F238E27FC236}">
                <a16:creationId xmlns:a16="http://schemas.microsoft.com/office/drawing/2014/main" id="{52BF4A46-46E8-6927-1CC6-2C510941462B}"/>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16</a:t>
            </a:fld>
            <a:endParaRPr lang="en-US"/>
          </a:p>
        </p:txBody>
      </p:sp>
      <p:cxnSp>
        <p:nvCxnSpPr>
          <p:cNvPr id="6" name="Straight Connector 5">
            <a:extLst>
              <a:ext uri="{FF2B5EF4-FFF2-40B4-BE49-F238E27FC236}">
                <a16:creationId xmlns:a16="http://schemas.microsoft.com/office/drawing/2014/main" id="{175B7CED-E904-7CBF-7C57-B71ECB5D4251}"/>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5" name="TextBox 4">
            <a:extLst>
              <a:ext uri="{FF2B5EF4-FFF2-40B4-BE49-F238E27FC236}">
                <a16:creationId xmlns:a16="http://schemas.microsoft.com/office/drawing/2014/main" id="{3B43868F-0735-0BA0-EFE7-D47AE16416D6}"/>
              </a:ext>
            </a:extLst>
          </p:cNvPr>
          <p:cNvSpPr txBox="1"/>
          <p:nvPr/>
        </p:nvSpPr>
        <p:spPr>
          <a:xfrm>
            <a:off x="514350" y="1231227"/>
            <a:ext cx="10537108" cy="4247317"/>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en-US" sz="2400" dirty="0" err="1"/>
              <a:t>ePay</a:t>
            </a:r>
            <a:r>
              <a:rPr lang="en-US" sz="2400" dirty="0"/>
              <a:t> Phone Verifications are going well: 715+ phone calls since implementation in mid July.</a:t>
            </a:r>
          </a:p>
          <a:p>
            <a:pPr marL="342900" indent="-342900">
              <a:spcBef>
                <a:spcPts val="600"/>
              </a:spcBef>
              <a:spcAft>
                <a:spcPts val="600"/>
              </a:spcAft>
              <a:buFont typeface="Arial" panose="020B0604020202020204" pitchFamily="34" charset="0"/>
              <a:buChar char="•"/>
            </a:pPr>
            <a:r>
              <a:rPr lang="en-US" sz="2400" dirty="0"/>
              <a:t>Two new </a:t>
            </a:r>
            <a:r>
              <a:rPr lang="en-US" sz="2400" dirty="0" err="1"/>
              <a:t>ePay</a:t>
            </a:r>
            <a:r>
              <a:rPr lang="en-US" sz="2400" dirty="0"/>
              <a:t> documents are available on our website in the </a:t>
            </a:r>
            <a:r>
              <a:rPr lang="en-US" sz="2400" dirty="0">
                <a:hlinkClick r:id="rId2"/>
              </a:rPr>
              <a:t>Electronic Payment Resources </a:t>
            </a:r>
            <a:r>
              <a:rPr lang="en-US" sz="2400" dirty="0"/>
              <a:t>section.</a:t>
            </a:r>
          </a:p>
          <a:p>
            <a:pPr marL="800100" lvl="1" indent="-342900">
              <a:spcBef>
                <a:spcPts val="600"/>
              </a:spcBef>
              <a:spcAft>
                <a:spcPts val="600"/>
              </a:spcAft>
              <a:buFont typeface="Arial" panose="020B0604020202020204" pitchFamily="34" charset="0"/>
              <a:buChar char="•"/>
            </a:pPr>
            <a:r>
              <a:rPr lang="en-US" sz="2400" dirty="0">
                <a:hlinkClick r:id="rId2"/>
              </a:rPr>
              <a:t>Best Practices for Supplier Payment and Banking Information Setup &amp; Changes</a:t>
            </a:r>
            <a:r>
              <a:rPr lang="en-US" sz="2400" dirty="0"/>
              <a:t>: Provides recommended practices for agencies when suppliers request payment or banking information changes.</a:t>
            </a:r>
          </a:p>
          <a:p>
            <a:pPr marL="800100" lvl="1" indent="-342900">
              <a:spcBef>
                <a:spcPts val="600"/>
              </a:spcBef>
              <a:spcAft>
                <a:spcPts val="600"/>
              </a:spcAft>
              <a:buFont typeface="Arial" panose="020B0604020202020204" pitchFamily="34" charset="0"/>
              <a:buChar char="•"/>
            </a:pPr>
            <a:r>
              <a:rPr lang="en-US" sz="2400" dirty="0">
                <a:hlinkClick r:id="rId3"/>
              </a:rPr>
              <a:t>Responding to Suspected Supplier Payment Fraud</a:t>
            </a:r>
            <a:r>
              <a:rPr lang="en-US" sz="2400" dirty="0"/>
              <a:t>: Outlines initial actions agencies should consider while coordinating with OSC and other appropriate parties.</a:t>
            </a:r>
          </a:p>
        </p:txBody>
      </p:sp>
    </p:spTree>
    <p:extLst>
      <p:ext uri="{BB962C8B-B14F-4D97-AF65-F5344CB8AC3E}">
        <p14:creationId xmlns:p14="http://schemas.microsoft.com/office/powerpoint/2010/main" val="9752830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A6C21-C249-E18F-145B-4D18CC9539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4ECB9C-95C9-5699-E3F8-892CF67AB949}"/>
              </a:ext>
            </a:extLst>
          </p:cNvPr>
          <p:cNvSpPr>
            <a:spLocks noGrp="1"/>
          </p:cNvSpPr>
          <p:nvPr>
            <p:ph type="title"/>
          </p:nvPr>
        </p:nvSpPr>
        <p:spPr>
          <a:xfrm>
            <a:off x="514350" y="232856"/>
            <a:ext cx="11110722" cy="914400"/>
          </a:xfrm>
        </p:spPr>
        <p:txBody>
          <a:bodyPr>
            <a:normAutofit/>
          </a:bodyPr>
          <a:lstStyle/>
          <a:p>
            <a:r>
              <a:rPr lang="en-US" sz="3600" dirty="0" err="1"/>
              <a:t>ePay</a:t>
            </a:r>
            <a:r>
              <a:rPr lang="en-US" sz="3600" dirty="0"/>
              <a:t> and Fraud Prevention Updates (continued)</a:t>
            </a:r>
          </a:p>
        </p:txBody>
      </p:sp>
      <p:sp>
        <p:nvSpPr>
          <p:cNvPr id="3" name="Slide Number Placeholder 2">
            <a:extLst>
              <a:ext uri="{FF2B5EF4-FFF2-40B4-BE49-F238E27FC236}">
                <a16:creationId xmlns:a16="http://schemas.microsoft.com/office/drawing/2014/main" id="{6A909F95-CB56-4639-6AD3-0B8B2504FE8E}"/>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17</a:t>
            </a:fld>
            <a:endParaRPr lang="en-US"/>
          </a:p>
        </p:txBody>
      </p:sp>
      <p:cxnSp>
        <p:nvCxnSpPr>
          <p:cNvPr id="6" name="Straight Connector 5">
            <a:extLst>
              <a:ext uri="{FF2B5EF4-FFF2-40B4-BE49-F238E27FC236}">
                <a16:creationId xmlns:a16="http://schemas.microsoft.com/office/drawing/2014/main" id="{A3C1365B-6A17-0786-9E92-DBBE61547645}"/>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5" name="TextBox 4">
            <a:extLst>
              <a:ext uri="{FF2B5EF4-FFF2-40B4-BE49-F238E27FC236}">
                <a16:creationId xmlns:a16="http://schemas.microsoft.com/office/drawing/2014/main" id="{4DEE362B-A13E-3CA9-5243-5CC03234CC53}"/>
              </a:ext>
            </a:extLst>
          </p:cNvPr>
          <p:cNvSpPr txBox="1"/>
          <p:nvPr/>
        </p:nvSpPr>
        <p:spPr>
          <a:xfrm>
            <a:off x="566927" y="1279526"/>
            <a:ext cx="10081407" cy="2092881"/>
          </a:xfrm>
          <a:prstGeom prst="rect">
            <a:avLst/>
          </a:prstGeom>
          <a:noFill/>
        </p:spPr>
        <p:txBody>
          <a:bodyPr wrap="square">
            <a:spAutoFit/>
          </a:bodyPr>
          <a:lstStyle/>
          <a:p>
            <a:pPr marL="342900" indent="-342900">
              <a:spcBef>
                <a:spcPts val="600"/>
              </a:spcBef>
              <a:spcAft>
                <a:spcPts val="600"/>
              </a:spcAft>
              <a:buFont typeface="Arial" panose="020B0604020202020204" pitchFamily="34" charset="0"/>
              <a:buChar char="•"/>
            </a:pPr>
            <a:r>
              <a:rPr lang="en-US" sz="2400" dirty="0"/>
              <a:t>Adding Account Verification Software to the </a:t>
            </a:r>
            <a:r>
              <a:rPr lang="en-US" sz="2400" dirty="0" err="1"/>
              <a:t>ePay</a:t>
            </a:r>
            <a:r>
              <a:rPr lang="en-US" sz="2400" dirty="0"/>
              <a:t> setup process in the near future.</a:t>
            </a:r>
          </a:p>
          <a:p>
            <a:pPr marL="342900" indent="-342900">
              <a:spcBef>
                <a:spcPts val="600"/>
              </a:spcBef>
              <a:spcAft>
                <a:spcPts val="600"/>
              </a:spcAft>
              <a:buFont typeface="Arial" panose="020B0604020202020204" pitchFamily="34" charset="0"/>
              <a:buChar char="•"/>
            </a:pPr>
            <a:r>
              <a:rPr lang="en-US" sz="2400" dirty="0"/>
              <a:t>Exploring the use of electronic signature software to replace the PDF version of the Supplier Electronic Payment Request form. The goal is to reduce sensitive information shared over email.</a:t>
            </a:r>
          </a:p>
        </p:txBody>
      </p:sp>
    </p:spTree>
    <p:extLst>
      <p:ext uri="{BB962C8B-B14F-4D97-AF65-F5344CB8AC3E}">
        <p14:creationId xmlns:p14="http://schemas.microsoft.com/office/powerpoint/2010/main" val="19871882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2C290F-A0FE-81C9-3BB2-83F89D1C27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366740-072E-8CDE-8D06-5F04D9980F9A}"/>
              </a:ext>
            </a:extLst>
          </p:cNvPr>
          <p:cNvSpPr>
            <a:spLocks noGrp="1"/>
          </p:cNvSpPr>
          <p:nvPr>
            <p:ph type="title"/>
          </p:nvPr>
        </p:nvSpPr>
        <p:spPr>
          <a:xfrm>
            <a:off x="457486" y="184615"/>
            <a:ext cx="11167586" cy="914400"/>
          </a:xfrm>
        </p:spPr>
        <p:txBody>
          <a:bodyPr>
            <a:normAutofit/>
          </a:bodyPr>
          <a:lstStyle/>
          <a:p>
            <a:r>
              <a:rPr lang="en-US" sz="3600" dirty="0"/>
              <a:t>Supplier Registration Reminders</a:t>
            </a:r>
          </a:p>
        </p:txBody>
      </p:sp>
      <p:sp>
        <p:nvSpPr>
          <p:cNvPr id="3" name="Slide Number Placeholder 2">
            <a:extLst>
              <a:ext uri="{FF2B5EF4-FFF2-40B4-BE49-F238E27FC236}">
                <a16:creationId xmlns:a16="http://schemas.microsoft.com/office/drawing/2014/main" id="{83883EC5-C583-A88F-4939-35C5946335B1}"/>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18</a:t>
            </a:fld>
            <a:endParaRPr lang="en-US"/>
          </a:p>
        </p:txBody>
      </p:sp>
      <p:cxnSp>
        <p:nvCxnSpPr>
          <p:cNvPr id="6" name="Straight Connector 5">
            <a:extLst>
              <a:ext uri="{FF2B5EF4-FFF2-40B4-BE49-F238E27FC236}">
                <a16:creationId xmlns:a16="http://schemas.microsoft.com/office/drawing/2014/main" id="{576DA17E-27C5-3AED-1BD9-6787A80A93AF}"/>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5" name="TextBox 4">
            <a:extLst>
              <a:ext uri="{FF2B5EF4-FFF2-40B4-BE49-F238E27FC236}">
                <a16:creationId xmlns:a16="http://schemas.microsoft.com/office/drawing/2014/main" id="{E1E0DE07-FF8C-A631-8831-78EA6F11D382}"/>
              </a:ext>
            </a:extLst>
          </p:cNvPr>
          <p:cNvSpPr txBox="1"/>
          <p:nvPr/>
        </p:nvSpPr>
        <p:spPr>
          <a:xfrm>
            <a:off x="514350" y="1071852"/>
            <a:ext cx="10762488" cy="5601533"/>
          </a:xfrm>
          <a:prstGeom prst="rect">
            <a:avLst/>
          </a:prstGeom>
          <a:noFill/>
        </p:spPr>
        <p:txBody>
          <a:bodyPr wrap="square">
            <a:spAutoFit/>
          </a:bodyPr>
          <a:lstStyle/>
          <a:p>
            <a:pPr marL="285750" indent="-285750">
              <a:spcBef>
                <a:spcPts val="600"/>
              </a:spcBef>
              <a:spcAft>
                <a:spcPts val="600"/>
              </a:spcAft>
              <a:buFont typeface="Arial" panose="020B0604020202020204" pitchFamily="34" charset="0"/>
              <a:buChar char="•"/>
            </a:pPr>
            <a:r>
              <a:rPr lang="en-US" sz="2400" dirty="0"/>
              <a:t>The Supplier Registration process is a joint effort between the Agencies and OSC.  To make the process as smooth and efficient as possible, here are a few reminders:</a:t>
            </a:r>
          </a:p>
          <a:p>
            <a:pPr marL="742950" lvl="1" indent="-285750">
              <a:spcBef>
                <a:spcPts val="600"/>
              </a:spcBef>
              <a:spcAft>
                <a:spcPts val="600"/>
              </a:spcAft>
              <a:buFont typeface="Arial" panose="020B0604020202020204" pitchFamily="34" charset="0"/>
              <a:buChar char="•"/>
            </a:pPr>
            <a:r>
              <a:rPr lang="en-US" sz="2400" dirty="0"/>
              <a:t>No punctuation in supplier name registrations or TAX ID/SSN/EIN numbers.</a:t>
            </a:r>
          </a:p>
          <a:p>
            <a:pPr marL="742950" lvl="1" indent="-285750">
              <a:spcBef>
                <a:spcPts val="600"/>
              </a:spcBef>
              <a:spcAft>
                <a:spcPts val="600"/>
              </a:spcAft>
              <a:buFont typeface="Arial" panose="020B0604020202020204" pitchFamily="34" charset="0"/>
              <a:buChar char="•"/>
            </a:pPr>
            <a:r>
              <a:rPr lang="en-US" sz="2400" dirty="0"/>
              <a:t>Supplier names should be in all capital letters.</a:t>
            </a:r>
          </a:p>
          <a:p>
            <a:pPr marL="742950" lvl="1" indent="-285750">
              <a:spcBef>
                <a:spcPts val="600"/>
              </a:spcBef>
              <a:spcAft>
                <a:spcPts val="600"/>
              </a:spcAft>
              <a:buFont typeface="Arial" panose="020B0604020202020204" pitchFamily="34" charset="0"/>
              <a:buChar char="•"/>
            </a:pPr>
            <a:r>
              <a:rPr lang="en-US" sz="2400" dirty="0"/>
              <a:t>Unless the supplier is an individual, the supplier type is “undesignated”.</a:t>
            </a:r>
          </a:p>
          <a:p>
            <a:pPr marL="742950" lvl="1" indent="-285750">
              <a:spcBef>
                <a:spcPts val="600"/>
              </a:spcBef>
              <a:spcAft>
                <a:spcPts val="600"/>
              </a:spcAft>
              <a:buFont typeface="Arial" panose="020B0604020202020204" pitchFamily="34" charset="0"/>
              <a:buChar char="•"/>
            </a:pPr>
            <a:r>
              <a:rPr lang="en-US" sz="2400" dirty="0"/>
              <a:t>Please allow supplier registrations to be completed before entering a ticket.  This is a multi-step process and may take a few hours to a few days depending on volume:</a:t>
            </a:r>
          </a:p>
          <a:p>
            <a:pPr marL="1200150" lvl="2" indent="-285750">
              <a:spcBef>
                <a:spcPts val="600"/>
              </a:spcBef>
              <a:spcAft>
                <a:spcPts val="600"/>
              </a:spcAft>
              <a:buFont typeface="Arial" panose="020B0604020202020204" pitchFamily="34" charset="0"/>
              <a:buChar char="•"/>
            </a:pPr>
            <a:r>
              <a:rPr lang="en-US" sz="2400" dirty="0"/>
              <a:t>TIN matching and initial approval – the first email Agencies receive</a:t>
            </a:r>
          </a:p>
          <a:p>
            <a:pPr marL="1200150" lvl="2" indent="-285750">
              <a:spcBef>
                <a:spcPts val="600"/>
              </a:spcBef>
              <a:spcAft>
                <a:spcPts val="600"/>
              </a:spcAft>
              <a:buFont typeface="Arial" panose="020B0604020202020204" pitchFamily="34" charset="0"/>
              <a:buChar char="•"/>
            </a:pPr>
            <a:r>
              <a:rPr lang="en-US" sz="2400" dirty="0"/>
              <a:t>Spend Authorization approval – the second email Agencies receive</a:t>
            </a:r>
          </a:p>
          <a:p>
            <a:pPr marL="1200150" lvl="2" indent="-285750">
              <a:spcBef>
                <a:spcPts val="600"/>
              </a:spcBef>
              <a:spcAft>
                <a:spcPts val="600"/>
              </a:spcAft>
              <a:buFont typeface="Arial" panose="020B0604020202020204" pitchFamily="34" charset="0"/>
              <a:buChar char="•"/>
            </a:pPr>
            <a:r>
              <a:rPr lang="en-US" sz="2400" dirty="0"/>
              <a:t>Site setup – the last step in the process (no email generated)</a:t>
            </a:r>
          </a:p>
        </p:txBody>
      </p:sp>
    </p:spTree>
    <p:extLst>
      <p:ext uri="{BB962C8B-B14F-4D97-AF65-F5344CB8AC3E}">
        <p14:creationId xmlns:p14="http://schemas.microsoft.com/office/powerpoint/2010/main" val="18841569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C9F82B-B1FD-36A5-54FC-56DDDF6CB46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077D6D3-1FD1-3475-8A8E-17A7A3BEB7CC}"/>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dirty="0"/>
              <a:t>Presenter Spotlight 5</a:t>
            </a:r>
          </a:p>
        </p:txBody>
      </p:sp>
      <p:sp>
        <p:nvSpPr>
          <p:cNvPr id="2" name="Content Placeholder 1">
            <a:extLst>
              <a:ext uri="{FF2B5EF4-FFF2-40B4-BE49-F238E27FC236}">
                <a16:creationId xmlns:a16="http://schemas.microsoft.com/office/drawing/2014/main" id="{5A152D6F-FC67-FA94-12FB-CD3685F7AF50}"/>
              </a:ext>
            </a:extLst>
          </p:cNvPr>
          <p:cNvSpPr>
            <a:spLocks noGrp="1"/>
          </p:cNvSpPr>
          <p:nvPr>
            <p:ph sz="quarter" idx="13"/>
          </p:nvPr>
        </p:nvSpPr>
        <p:spPr>
          <a:xfrm>
            <a:off x="2933700" y="2663825"/>
            <a:ext cx="6324600" cy="4194175"/>
          </a:xfrm>
        </p:spPr>
        <p:txBody>
          <a:bodyPr anchor="ctr"/>
          <a:lstStyle/>
          <a:p>
            <a:pPr algn="ctr"/>
            <a:r>
              <a:rPr lang="en-US" sz="2400" b="1">
                <a:solidFill>
                  <a:schemeClr val="bg1"/>
                </a:solidFill>
                <a:latin typeface="Aptos Display" panose="02110004020202020204"/>
                <a:ea typeface="+mj-ea"/>
                <a:cs typeface="+mj-cs"/>
              </a:rPr>
              <a:t>Taylor Brumbeloe</a:t>
            </a:r>
            <a:br>
              <a:rPr lang="en-US" sz="2800" b="1" i="0" u="none" strike="noStrike" kern="1200" cap="none" spc="0" normalizeH="0" baseline="0" noProof="0">
                <a:ln>
                  <a:noFill/>
                </a:ln>
                <a:effectLst/>
                <a:uLnTx/>
                <a:uFillTx/>
                <a:latin typeface="Aptos Display" panose="02110004020202020204"/>
                <a:ea typeface="+mj-ea"/>
                <a:cs typeface="+mj-cs"/>
              </a:rPr>
            </a:br>
            <a:br>
              <a:rPr lang="en-US" sz="2800" b="1" i="0" u="none" strike="noStrike" kern="1200" cap="none" spc="0" normalizeH="0" baseline="0" noProof="0">
                <a:ln>
                  <a:noFill/>
                </a:ln>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North Carolina Financial System</a:t>
            </a:r>
            <a:br>
              <a:rPr lang="en-US" sz="2000" b="1" i="0" u="none" strike="noStrike" kern="1200" cap="none" spc="0" normalizeH="0" baseline="0" noProof="0">
                <a:ln>
                  <a:noFill/>
                </a:ln>
                <a:effectLst/>
                <a:uLnTx/>
                <a:uFillTx/>
                <a:latin typeface="Aptos Display" panose="02110004020202020204"/>
                <a:ea typeface="+mj-ea"/>
                <a:cs typeface="+mj-cs"/>
              </a:rPr>
            </a:br>
            <a:r>
              <a:rPr kumimoji="0" lang="en-US" sz="2000" b="1" i="0" u="none" strike="noStrike" kern="1200" cap="none" spc="0" normalizeH="0" baseline="0" noProof="0">
                <a:ln>
                  <a:noFill/>
                </a:ln>
                <a:solidFill>
                  <a:schemeClr val="bg1"/>
                </a:solidFill>
                <a:effectLst/>
                <a:uLnTx/>
                <a:uFillTx/>
                <a:latin typeface="Aptos Display" panose="02110004020202020204"/>
                <a:ea typeface="+mj-ea"/>
                <a:cs typeface="+mj-cs"/>
              </a:rPr>
              <a:t>NC Office of the State Controller</a:t>
            </a:r>
            <a:endParaRPr lang="en-US">
              <a:solidFill>
                <a:schemeClr val="bg1"/>
              </a:solidFill>
            </a:endParaRPr>
          </a:p>
        </p:txBody>
      </p:sp>
      <p:cxnSp>
        <p:nvCxnSpPr>
          <p:cNvPr id="3" name="Straight Connector 2">
            <a:extLst>
              <a:ext uri="{FF2B5EF4-FFF2-40B4-BE49-F238E27FC236}">
                <a16:creationId xmlns:a16="http://schemas.microsoft.com/office/drawing/2014/main" id="{3E4A8B0C-3241-11B9-84AF-749467929E2E}"/>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020A607C-3709-2A83-F37D-3FA3EE63969F}"/>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19</a:t>
            </a:fld>
            <a:endParaRPr lang="en-US"/>
          </a:p>
        </p:txBody>
      </p:sp>
      <p:pic>
        <p:nvPicPr>
          <p:cNvPr id="4" name="Picture 3">
            <a:extLst>
              <a:ext uri="{FF2B5EF4-FFF2-40B4-BE49-F238E27FC236}">
                <a16:creationId xmlns:a16="http://schemas.microsoft.com/office/drawing/2014/main" id="{AE11CB55-5D5A-964C-9EB2-42A366FFD59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995709" y="1694784"/>
            <a:ext cx="2154899" cy="2267266"/>
          </a:xfrm>
          <a:prstGeom prst="rect">
            <a:avLst/>
          </a:prstGeom>
        </p:spPr>
      </p:pic>
    </p:spTree>
    <p:custDataLst>
      <p:tags r:id="rId1"/>
    </p:custDataLst>
    <p:extLst>
      <p:ext uri="{BB962C8B-B14F-4D97-AF65-F5344CB8AC3E}">
        <p14:creationId xmlns:p14="http://schemas.microsoft.com/office/powerpoint/2010/main" val="1695235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4C0FDD-9ABC-638F-5A58-7FEA8EB977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5F9A84-DC31-1045-4F04-626AF6283752}"/>
              </a:ext>
            </a:extLst>
          </p:cNvPr>
          <p:cNvSpPr>
            <a:spLocks noGrp="1"/>
          </p:cNvSpPr>
          <p:nvPr>
            <p:ph type="title"/>
          </p:nvPr>
        </p:nvSpPr>
        <p:spPr>
          <a:xfrm>
            <a:off x="446576" y="225277"/>
            <a:ext cx="11178496" cy="914400"/>
          </a:xfrm>
        </p:spPr>
        <p:txBody>
          <a:bodyPr>
            <a:normAutofit/>
          </a:bodyPr>
          <a:lstStyle/>
          <a:p>
            <a:r>
              <a:rPr lang="en-US" sz="3600" dirty="0"/>
              <a:t>OSBM BRIDGE Project – Go Live Update</a:t>
            </a:r>
          </a:p>
        </p:txBody>
      </p:sp>
      <p:sp>
        <p:nvSpPr>
          <p:cNvPr id="3" name="Slide Number Placeholder 2">
            <a:extLst>
              <a:ext uri="{FF2B5EF4-FFF2-40B4-BE49-F238E27FC236}">
                <a16:creationId xmlns:a16="http://schemas.microsoft.com/office/drawing/2014/main" id="{0454449C-6296-4FA8-02CD-D5609D71B824}"/>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20</a:t>
            </a:fld>
            <a:endParaRPr lang="en-US"/>
          </a:p>
        </p:txBody>
      </p:sp>
      <p:cxnSp>
        <p:nvCxnSpPr>
          <p:cNvPr id="5" name="Straight Connector 4">
            <a:extLst>
              <a:ext uri="{FF2B5EF4-FFF2-40B4-BE49-F238E27FC236}">
                <a16:creationId xmlns:a16="http://schemas.microsoft.com/office/drawing/2014/main" id="{24ED826C-0C45-51E0-132C-246A5AA27AD5}"/>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4" name="TextBox 3">
            <a:extLst>
              <a:ext uri="{FF2B5EF4-FFF2-40B4-BE49-F238E27FC236}">
                <a16:creationId xmlns:a16="http://schemas.microsoft.com/office/drawing/2014/main" id="{7C224381-F9C7-44B7-6739-8B54D61F4CD0}"/>
              </a:ext>
            </a:extLst>
          </p:cNvPr>
          <p:cNvSpPr txBox="1"/>
          <p:nvPr/>
        </p:nvSpPr>
        <p:spPr>
          <a:xfrm>
            <a:off x="446576" y="1139677"/>
            <a:ext cx="11468055" cy="5724644"/>
          </a:xfrm>
          <a:prstGeom prst="rect">
            <a:avLst/>
          </a:prstGeom>
          <a:noFill/>
        </p:spPr>
        <p:txBody>
          <a:bodyPr wrap="square" lIns="91440" tIns="45720" rIns="91440" bIns="45720" rtlCol="0" anchor="t">
            <a:spAutoFit/>
          </a:bodyPr>
          <a:lstStyle/>
          <a:p>
            <a:pPr>
              <a:spcBef>
                <a:spcPts val="600"/>
              </a:spcBef>
              <a:spcAft>
                <a:spcPts val="600"/>
              </a:spcAft>
            </a:pPr>
            <a:r>
              <a:rPr lang="en-US" sz="2100" b="1" dirty="0"/>
              <a:t>Phase 1 – </a:t>
            </a:r>
            <a:r>
              <a:rPr lang="en-US" sz="2100" b="1" dirty="0">
                <a:solidFill>
                  <a:schemeClr val="accent4"/>
                </a:solidFill>
              </a:rPr>
              <a:t>LIVE</a:t>
            </a:r>
            <a:r>
              <a:rPr lang="en-US" sz="2100" b="1" dirty="0"/>
              <a:t> as of September 30</a:t>
            </a:r>
            <a:r>
              <a:rPr lang="en-US" sz="2100" b="1" baseline="30000" dirty="0"/>
              <a:t>th</a:t>
            </a:r>
            <a:r>
              <a:rPr lang="en-US" sz="2100" b="1" dirty="0"/>
              <a:t>! </a:t>
            </a:r>
            <a:r>
              <a:rPr lang="en-US" sz="2100" dirty="0"/>
              <a:t>Brings the base budget development process into Oracle. Everything else stays in IBIS for now and moves over when Phase II and Phase III goes live later in 2027.</a:t>
            </a:r>
            <a:endParaRPr lang="en-US" sz="2100" b="1" dirty="0"/>
          </a:p>
          <a:p>
            <a:pPr lvl="0">
              <a:spcBef>
                <a:spcPts val="600"/>
              </a:spcBef>
              <a:spcAft>
                <a:spcPts val="600"/>
              </a:spcAft>
            </a:pPr>
            <a:r>
              <a:rPr lang="en-US" sz="2100" b="1" dirty="0"/>
              <a:t>What happens to IBIS:</a:t>
            </a:r>
            <a:endParaRPr lang="en-US" sz="2100" dirty="0"/>
          </a:p>
          <a:p>
            <a:pPr marL="800100" lvl="1" indent="-342900">
              <a:spcBef>
                <a:spcPts val="600"/>
              </a:spcBef>
              <a:spcAft>
                <a:spcPts val="600"/>
              </a:spcAft>
              <a:buFont typeface="Arial" panose="020B0604020202020204" pitchFamily="34" charset="0"/>
              <a:buChar char="•"/>
            </a:pPr>
            <a:r>
              <a:rPr lang="en-US" sz="2100" dirty="0"/>
              <a:t>IBIS remains fully active for anything outside of Phase I base budget functionality (WSI and WSI Reports).</a:t>
            </a:r>
          </a:p>
          <a:p>
            <a:pPr marL="800100" lvl="1" indent="-342900">
              <a:spcBef>
                <a:spcPts val="600"/>
              </a:spcBef>
              <a:spcAft>
                <a:spcPts val="600"/>
              </a:spcAft>
              <a:buFont typeface="Arial" panose="020B0604020202020204" pitchFamily="34" charset="0"/>
              <a:buChar char="•"/>
            </a:pPr>
            <a:r>
              <a:rPr lang="en-US" sz="2100" dirty="0"/>
              <a:t>Revisions, Allotments, Certification forms, Salary Control, etc. – all these functions will continue to be found in IBIS.</a:t>
            </a:r>
          </a:p>
          <a:p>
            <a:pPr>
              <a:spcBef>
                <a:spcPts val="600"/>
              </a:spcBef>
              <a:spcAft>
                <a:spcPts val="600"/>
              </a:spcAft>
            </a:pPr>
            <a:r>
              <a:rPr lang="en-US" sz="2100" b="1" dirty="0"/>
              <a:t>All Phase I Base Budget users are required to complete 3 BRIDGE training courses:</a:t>
            </a:r>
          </a:p>
          <a:p>
            <a:pPr marL="742950" lvl="1" indent="-285750">
              <a:spcBef>
                <a:spcPts val="600"/>
              </a:spcBef>
              <a:spcAft>
                <a:spcPts val="600"/>
              </a:spcAft>
              <a:buFont typeface="Arial" panose="020B0604020202020204" pitchFamily="34" charset="0"/>
              <a:buChar char="•"/>
            </a:pPr>
            <a:r>
              <a:rPr lang="en-US" sz="2100" dirty="0"/>
              <a:t>Introduction to BRIDGE (</a:t>
            </a:r>
            <a:r>
              <a:rPr lang="en-US" sz="2100" b="1" dirty="0"/>
              <a:t>BRI100</a:t>
            </a:r>
            <a:r>
              <a:rPr lang="en-US" sz="2100" dirty="0"/>
              <a:t>) *Self-paced online</a:t>
            </a:r>
          </a:p>
          <a:p>
            <a:pPr marL="742950" lvl="1" indent="-285750">
              <a:spcBef>
                <a:spcPts val="600"/>
              </a:spcBef>
              <a:spcAft>
                <a:spcPts val="600"/>
              </a:spcAft>
              <a:buFont typeface="Arial" panose="020B0604020202020204" pitchFamily="34" charset="0"/>
              <a:buChar char="•"/>
            </a:pPr>
            <a:r>
              <a:rPr lang="en-US" sz="2100" dirty="0"/>
              <a:t>Base Budget Creation and Adjustment (</a:t>
            </a:r>
            <a:r>
              <a:rPr lang="en-US" sz="2100" b="1" dirty="0"/>
              <a:t>BRI200</a:t>
            </a:r>
            <a:r>
              <a:rPr lang="en-US" sz="2100" dirty="0"/>
              <a:t>) *Instructor-led</a:t>
            </a:r>
          </a:p>
          <a:p>
            <a:pPr marL="742950" lvl="1" indent="-285750">
              <a:spcBef>
                <a:spcPts val="600"/>
              </a:spcBef>
              <a:spcAft>
                <a:spcPts val="600"/>
              </a:spcAft>
              <a:buFont typeface="Arial" panose="020B0604020202020204" pitchFamily="34" charset="0"/>
              <a:buChar char="•"/>
            </a:pPr>
            <a:r>
              <a:rPr lang="en-US" sz="2100" dirty="0"/>
              <a:t>Budget Reporting (</a:t>
            </a:r>
            <a:r>
              <a:rPr lang="en-US" sz="2100" b="1" dirty="0"/>
              <a:t>BRI300</a:t>
            </a:r>
            <a:r>
              <a:rPr lang="en-US" sz="2100" dirty="0"/>
              <a:t>) *Instructor-led</a:t>
            </a:r>
          </a:p>
          <a:p>
            <a:pPr>
              <a:spcBef>
                <a:spcPts val="600"/>
              </a:spcBef>
              <a:spcAft>
                <a:spcPts val="600"/>
              </a:spcAft>
            </a:pPr>
            <a:r>
              <a:rPr lang="en-US" sz="2100" dirty="0"/>
              <a:t>Registration for training sessions is open in the Learning Management System (LMS).</a:t>
            </a:r>
          </a:p>
        </p:txBody>
      </p:sp>
    </p:spTree>
    <p:extLst>
      <p:ext uri="{BB962C8B-B14F-4D97-AF65-F5344CB8AC3E}">
        <p14:creationId xmlns:p14="http://schemas.microsoft.com/office/powerpoint/2010/main" val="12226530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EC9C64-BD23-EF9B-DC5B-9508845F4BC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7DC9C4-5251-9D44-9B66-CD349C788F0F}"/>
              </a:ext>
            </a:extLst>
          </p:cNvPr>
          <p:cNvSpPr>
            <a:spLocks noGrp="1"/>
          </p:cNvSpPr>
          <p:nvPr>
            <p:ph type="title"/>
          </p:nvPr>
        </p:nvSpPr>
        <p:spPr>
          <a:xfrm>
            <a:off x="514351" y="197049"/>
            <a:ext cx="11110722" cy="914400"/>
          </a:xfrm>
        </p:spPr>
        <p:txBody>
          <a:bodyPr>
            <a:normAutofit/>
          </a:bodyPr>
          <a:lstStyle/>
          <a:p>
            <a:r>
              <a:rPr lang="en-US" sz="3600" dirty="0"/>
              <a:t>OSBM BRIDGE Project</a:t>
            </a:r>
          </a:p>
        </p:txBody>
      </p:sp>
      <p:sp>
        <p:nvSpPr>
          <p:cNvPr id="3" name="Slide Number Placeholder 2">
            <a:extLst>
              <a:ext uri="{FF2B5EF4-FFF2-40B4-BE49-F238E27FC236}">
                <a16:creationId xmlns:a16="http://schemas.microsoft.com/office/drawing/2014/main" id="{4F6CA8DF-7142-8E1A-FEA2-479AC6318141}"/>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21</a:t>
            </a:fld>
            <a:endParaRPr lang="en-US"/>
          </a:p>
        </p:txBody>
      </p:sp>
      <p:cxnSp>
        <p:nvCxnSpPr>
          <p:cNvPr id="5" name="Straight Connector 4">
            <a:extLst>
              <a:ext uri="{FF2B5EF4-FFF2-40B4-BE49-F238E27FC236}">
                <a16:creationId xmlns:a16="http://schemas.microsoft.com/office/drawing/2014/main" id="{5992EEF1-6632-EFED-606A-03D824ED52D2}"/>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4" name="TextBox 3">
            <a:extLst>
              <a:ext uri="{FF2B5EF4-FFF2-40B4-BE49-F238E27FC236}">
                <a16:creationId xmlns:a16="http://schemas.microsoft.com/office/drawing/2014/main" id="{D94E2C71-9A37-3D94-CFF2-FA1695EA7D19}"/>
              </a:ext>
            </a:extLst>
          </p:cNvPr>
          <p:cNvSpPr txBox="1"/>
          <p:nvPr/>
        </p:nvSpPr>
        <p:spPr>
          <a:xfrm>
            <a:off x="565034" y="1207912"/>
            <a:ext cx="11200198" cy="5093702"/>
          </a:xfrm>
          <a:prstGeom prst="rect">
            <a:avLst/>
          </a:prstGeom>
          <a:noFill/>
        </p:spPr>
        <p:txBody>
          <a:bodyPr wrap="square" lIns="91440" tIns="45720" rIns="91440" bIns="45720" rtlCol="0" anchor="t">
            <a:spAutoFit/>
          </a:bodyPr>
          <a:lstStyle/>
          <a:p>
            <a:pPr>
              <a:spcBef>
                <a:spcPts val="600"/>
              </a:spcBef>
              <a:spcAft>
                <a:spcPts val="600"/>
              </a:spcAft>
            </a:pPr>
            <a:r>
              <a:rPr lang="en-US" sz="2400" b="1" dirty="0"/>
              <a:t>Phase 2</a:t>
            </a:r>
            <a:r>
              <a:rPr lang="en-US" sz="2400" dirty="0"/>
              <a:t>:</a:t>
            </a:r>
          </a:p>
          <a:p>
            <a:pPr marL="285750" indent="-285750">
              <a:spcBef>
                <a:spcPts val="600"/>
              </a:spcBef>
              <a:spcAft>
                <a:spcPts val="600"/>
              </a:spcAft>
              <a:buFont typeface="Arial" panose="020B0604020202020204" pitchFamily="34" charset="0"/>
              <a:buChar char="•"/>
            </a:pPr>
            <a:r>
              <a:rPr lang="en-US" sz="2400" dirty="0"/>
              <a:t>Supports budget execution functionality</a:t>
            </a:r>
          </a:p>
          <a:p>
            <a:pPr marL="285750" indent="-285750">
              <a:spcBef>
                <a:spcPts val="600"/>
              </a:spcBef>
              <a:spcAft>
                <a:spcPts val="600"/>
              </a:spcAft>
              <a:buFont typeface="Arial" panose="020B0604020202020204" pitchFamily="34" charset="0"/>
              <a:buChar char="•"/>
            </a:pPr>
            <a:r>
              <a:rPr lang="en-US" sz="2400" dirty="0"/>
              <a:t>Currently working to build out through end of calendar year</a:t>
            </a:r>
          </a:p>
          <a:p>
            <a:pPr marL="285750" indent="-285750">
              <a:spcBef>
                <a:spcPts val="600"/>
              </a:spcBef>
              <a:spcAft>
                <a:spcPts val="600"/>
              </a:spcAft>
              <a:buFont typeface="Arial" panose="020B0604020202020204" pitchFamily="34" charset="0"/>
              <a:buChar char="•"/>
            </a:pPr>
            <a:r>
              <a:rPr lang="en-US" sz="2400" dirty="0"/>
              <a:t>Scheduled to go-live in July 2027</a:t>
            </a:r>
          </a:p>
          <a:p>
            <a:pPr>
              <a:spcBef>
                <a:spcPts val="600"/>
              </a:spcBef>
              <a:spcAft>
                <a:spcPts val="600"/>
              </a:spcAft>
            </a:pPr>
            <a:r>
              <a:rPr lang="en-US" sz="2400" b="1" dirty="0"/>
              <a:t>Phase 3</a:t>
            </a:r>
            <a:r>
              <a:rPr lang="en-US" sz="2400" dirty="0"/>
              <a:t>:</a:t>
            </a:r>
          </a:p>
          <a:p>
            <a:pPr marL="285750" indent="-285750">
              <a:spcBef>
                <a:spcPts val="600"/>
              </a:spcBef>
              <a:spcAft>
                <a:spcPts val="600"/>
              </a:spcAft>
              <a:buFont typeface="Arial" panose="020B0604020202020204" pitchFamily="34" charset="0"/>
              <a:buChar char="•"/>
            </a:pPr>
            <a:r>
              <a:rPr lang="en-US" sz="2400" dirty="0"/>
              <a:t>Supports Governor’s Recommended Budget processes</a:t>
            </a:r>
          </a:p>
          <a:p>
            <a:pPr marL="285750" indent="-285750">
              <a:spcBef>
                <a:spcPts val="600"/>
              </a:spcBef>
              <a:spcAft>
                <a:spcPts val="600"/>
              </a:spcAft>
              <a:buFont typeface="Arial" panose="020B0604020202020204" pitchFamily="34" charset="0"/>
              <a:buChar char="•"/>
            </a:pPr>
            <a:r>
              <a:rPr lang="en-US" sz="2400" dirty="0"/>
              <a:t>Currently working to build out through end of calendar year</a:t>
            </a:r>
          </a:p>
          <a:p>
            <a:pPr marL="285750" indent="-285750">
              <a:spcBef>
                <a:spcPts val="600"/>
              </a:spcBef>
              <a:spcAft>
                <a:spcPts val="600"/>
              </a:spcAft>
              <a:buFont typeface="Arial" panose="020B0604020202020204" pitchFamily="34" charset="0"/>
              <a:buChar char="•"/>
            </a:pPr>
            <a:r>
              <a:rPr lang="en-US" sz="2400" dirty="0"/>
              <a:t>Scheduled to go-live in December 2027</a:t>
            </a:r>
          </a:p>
          <a:p>
            <a:pPr>
              <a:spcBef>
                <a:spcPts val="1200"/>
              </a:spcBef>
              <a:spcAft>
                <a:spcPts val="600"/>
              </a:spcAft>
            </a:pPr>
            <a:r>
              <a:rPr lang="en-US" sz="2400" dirty="0">
                <a:hlinkClick r:id="rId4"/>
              </a:rPr>
              <a:t>Sign up</a:t>
            </a:r>
            <a:r>
              <a:rPr lang="en-US" sz="2400" dirty="0"/>
              <a:t> for BRIDGE updates &amp; report any questions or issues on the </a:t>
            </a:r>
            <a:r>
              <a:rPr lang="en-US" sz="2400" dirty="0">
                <a:hlinkClick r:id="rId5"/>
              </a:rPr>
              <a:t>BRIDGE Budget System</a:t>
            </a:r>
            <a:r>
              <a:rPr lang="en-US" sz="2400" dirty="0"/>
              <a:t> webpage!</a:t>
            </a:r>
          </a:p>
        </p:txBody>
      </p:sp>
    </p:spTree>
    <p:custDataLst>
      <p:tags r:id="rId1"/>
    </p:custDataLst>
    <p:extLst>
      <p:ext uri="{BB962C8B-B14F-4D97-AF65-F5344CB8AC3E}">
        <p14:creationId xmlns:p14="http://schemas.microsoft.com/office/powerpoint/2010/main" val="28102000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2F582E-E0EB-1439-01F0-10E36AF163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72408C-E1F9-8E8C-E05D-FCA8372FD78D}"/>
              </a:ext>
            </a:extLst>
          </p:cNvPr>
          <p:cNvSpPr>
            <a:spLocks noGrp="1"/>
          </p:cNvSpPr>
          <p:nvPr>
            <p:ph type="title"/>
          </p:nvPr>
        </p:nvSpPr>
        <p:spPr>
          <a:xfrm>
            <a:off x="500709" y="182292"/>
            <a:ext cx="11124364" cy="914400"/>
          </a:xfrm>
        </p:spPr>
        <p:txBody>
          <a:bodyPr>
            <a:normAutofit/>
          </a:bodyPr>
          <a:lstStyle/>
          <a:p>
            <a:r>
              <a:rPr lang="en-US" sz="3600" dirty="0"/>
              <a:t>OSBM BRIDGE Project – Security Update</a:t>
            </a:r>
          </a:p>
        </p:txBody>
      </p:sp>
      <p:sp>
        <p:nvSpPr>
          <p:cNvPr id="3" name="Slide Number Placeholder 2">
            <a:extLst>
              <a:ext uri="{FF2B5EF4-FFF2-40B4-BE49-F238E27FC236}">
                <a16:creationId xmlns:a16="http://schemas.microsoft.com/office/drawing/2014/main" id="{16FB5D55-B03D-BEE8-79EA-61775050B930}"/>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22</a:t>
            </a:fld>
            <a:endParaRPr lang="en-US"/>
          </a:p>
        </p:txBody>
      </p:sp>
      <p:cxnSp>
        <p:nvCxnSpPr>
          <p:cNvPr id="5" name="Straight Connector 4">
            <a:extLst>
              <a:ext uri="{FF2B5EF4-FFF2-40B4-BE49-F238E27FC236}">
                <a16:creationId xmlns:a16="http://schemas.microsoft.com/office/drawing/2014/main" id="{6B7CFFF5-18DD-41B7-2105-3132886DA006}"/>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pic>
        <p:nvPicPr>
          <p:cNvPr id="6" name="Picture 5" descr="NCFS Security Request screen showing a red arrow pointing to the Rose Requested dropdown list.">
            <a:extLst>
              <a:ext uri="{FF2B5EF4-FFF2-40B4-BE49-F238E27FC236}">
                <a16:creationId xmlns:a16="http://schemas.microsoft.com/office/drawing/2014/main" id="{081BA734-27C7-C2DD-489C-412953148076}"/>
              </a:ext>
            </a:extLst>
          </p:cNvPr>
          <p:cNvPicPr>
            <a:picLocks noChangeAspect="1"/>
          </p:cNvPicPr>
          <p:nvPr/>
        </p:nvPicPr>
        <p:blipFill>
          <a:blip r:embed="rId4"/>
          <a:stretch>
            <a:fillRect/>
          </a:stretch>
        </p:blipFill>
        <p:spPr>
          <a:xfrm>
            <a:off x="3118104" y="3896358"/>
            <a:ext cx="5955792" cy="2891291"/>
          </a:xfrm>
          <a:prstGeom prst="rect">
            <a:avLst/>
          </a:prstGeom>
        </p:spPr>
      </p:pic>
      <p:sp>
        <p:nvSpPr>
          <p:cNvPr id="7" name="TextBox 6">
            <a:extLst>
              <a:ext uri="{FF2B5EF4-FFF2-40B4-BE49-F238E27FC236}">
                <a16:creationId xmlns:a16="http://schemas.microsoft.com/office/drawing/2014/main" id="{C530183E-2479-97A9-DB20-1ECD4127CB9F}"/>
              </a:ext>
            </a:extLst>
          </p:cNvPr>
          <p:cNvSpPr txBox="1"/>
          <p:nvPr/>
        </p:nvSpPr>
        <p:spPr>
          <a:xfrm>
            <a:off x="514348" y="1178399"/>
            <a:ext cx="10948645" cy="2554545"/>
          </a:xfrm>
          <a:prstGeom prst="rect">
            <a:avLst/>
          </a:prstGeom>
          <a:noFill/>
        </p:spPr>
        <p:txBody>
          <a:bodyPr wrap="square" rtlCol="0">
            <a:spAutoFit/>
          </a:bodyPr>
          <a:lstStyle/>
          <a:p>
            <a:r>
              <a:rPr lang="en-US" sz="2000" b="1" dirty="0"/>
              <a:t>Steps for requesting BRIDGE Access for the New Employee</a:t>
            </a:r>
          </a:p>
          <a:p>
            <a:pPr marL="457200" indent="-457200">
              <a:buFont typeface="+mj-lt"/>
              <a:buAutoNum type="arabicPeriod"/>
            </a:pPr>
            <a:r>
              <a:rPr lang="en-US" sz="2000" dirty="0"/>
              <a:t>Contact your Agency Security Administrator to submit security request. OSC will then add the user to the OSBM Training Instance.</a:t>
            </a:r>
          </a:p>
          <a:p>
            <a:pPr marL="457200" indent="-457200">
              <a:buFont typeface="+mj-lt"/>
              <a:buAutoNum type="arabicPeriod"/>
            </a:pPr>
            <a:r>
              <a:rPr lang="en-US" sz="2000" dirty="0"/>
              <a:t>Register for the Bridge Classes BRI100, BRI200 and BRI300.</a:t>
            </a:r>
          </a:p>
          <a:p>
            <a:pPr marL="457200" indent="-457200">
              <a:buFont typeface="+mj-lt"/>
              <a:buAutoNum type="arabicPeriod"/>
            </a:pPr>
            <a:r>
              <a:rPr lang="en-US" sz="2000" dirty="0"/>
              <a:t>Once ALL 3 classes are taken, OSC will add you to the Production Bridge Instance. (This will take an overnight process.)</a:t>
            </a:r>
          </a:p>
          <a:p>
            <a:r>
              <a:rPr lang="en-US" sz="2000" dirty="0">
                <a:solidFill>
                  <a:schemeClr val="accent4"/>
                </a:solidFill>
              </a:rPr>
              <a:t>Note: If you have already taken the classes during the implementation, you will ALREADY have access at Go-Live, also the “NC BRIDGE Power User JR” is for OSBM only.</a:t>
            </a:r>
          </a:p>
        </p:txBody>
      </p:sp>
    </p:spTree>
    <p:custDataLst>
      <p:tags r:id="rId1"/>
    </p:custDataLst>
    <p:extLst>
      <p:ext uri="{BB962C8B-B14F-4D97-AF65-F5344CB8AC3E}">
        <p14:creationId xmlns:p14="http://schemas.microsoft.com/office/powerpoint/2010/main" val="15479127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C05F46-743F-3A11-1EDF-3743630CEDA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8497C0B-8627-6522-6891-9217228872C7}"/>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dirty="0"/>
              <a:t>Presenter Spotlight 6</a:t>
            </a:r>
          </a:p>
        </p:txBody>
      </p:sp>
      <p:sp>
        <p:nvSpPr>
          <p:cNvPr id="2" name="Content Placeholder 1">
            <a:extLst>
              <a:ext uri="{FF2B5EF4-FFF2-40B4-BE49-F238E27FC236}">
                <a16:creationId xmlns:a16="http://schemas.microsoft.com/office/drawing/2014/main" id="{581457F4-0D2D-391F-677E-F445A28D0346}"/>
              </a:ext>
            </a:extLst>
          </p:cNvPr>
          <p:cNvSpPr>
            <a:spLocks noGrp="1"/>
          </p:cNvSpPr>
          <p:nvPr>
            <p:ph sz="quarter" idx="13"/>
          </p:nvPr>
        </p:nvSpPr>
        <p:spPr>
          <a:xfrm>
            <a:off x="2933700" y="2799761"/>
            <a:ext cx="6324600" cy="4058239"/>
          </a:xfrm>
        </p:spPr>
        <p:txBody>
          <a:bodyPr anchor="ctr"/>
          <a:lstStyle/>
          <a:p>
            <a:pPr algn="ctr"/>
            <a:r>
              <a:rPr lang="en-US" sz="2400" b="1" dirty="0">
                <a:solidFill>
                  <a:schemeClr val="bg1"/>
                </a:solidFill>
                <a:latin typeface="Aptos Display" panose="02110004020202020204"/>
                <a:ea typeface="+mj-ea"/>
                <a:cs typeface="+mj-cs"/>
              </a:rPr>
              <a:t>Dawn Parrish</a:t>
            </a:r>
            <a:br>
              <a:rPr kumimoji="0" lang="en-US" sz="2400" b="1" i="0" u="none" strike="noStrike" kern="1200" cap="none" spc="0" normalizeH="0" baseline="0" noProof="0" dirty="0">
                <a:ln>
                  <a:noFill/>
                </a:ln>
                <a:solidFill>
                  <a:schemeClr val="bg1"/>
                </a:solidFill>
                <a:effectLst/>
                <a:uLnTx/>
                <a:uFillTx/>
                <a:latin typeface="Aptos Display" panose="02110004020202020204"/>
                <a:ea typeface="+mj-ea"/>
                <a:cs typeface="+mj-cs"/>
              </a:rPr>
            </a:br>
            <a:br>
              <a:rPr kumimoji="0" lang="en-US" sz="2800" b="1" i="0" u="none" strike="noStrike" kern="1200" cap="none" spc="0" normalizeH="0" baseline="0" noProof="0" dirty="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dirty="0">
                <a:ln>
                  <a:noFill/>
                </a:ln>
                <a:solidFill>
                  <a:schemeClr val="bg1"/>
                </a:solidFill>
                <a:effectLst/>
                <a:uLnTx/>
                <a:uFillTx/>
                <a:latin typeface="Aptos Display" panose="02110004020202020204"/>
                <a:ea typeface="+mj-ea"/>
                <a:cs typeface="+mj-cs"/>
              </a:rPr>
              <a:t>Communications/Learning &amp; Development</a:t>
            </a:r>
            <a:br>
              <a:rPr kumimoji="0" lang="en-US" sz="2000" b="1" i="0" u="none" strike="noStrike" kern="1200" cap="none" spc="0" normalizeH="0" baseline="0" noProof="0" dirty="0">
                <a:ln>
                  <a:noFill/>
                </a:ln>
                <a:solidFill>
                  <a:schemeClr val="bg1"/>
                </a:solidFill>
                <a:effectLst/>
                <a:uLnTx/>
                <a:uFillTx/>
                <a:latin typeface="Aptos Display" panose="02110004020202020204"/>
                <a:ea typeface="+mj-ea"/>
                <a:cs typeface="+mj-cs"/>
              </a:rPr>
            </a:br>
            <a:r>
              <a:rPr kumimoji="0" lang="en-US" sz="2000" b="1" i="0" u="none" strike="noStrike" kern="1200" cap="none" spc="0" normalizeH="0" baseline="0" noProof="0" dirty="0">
                <a:ln>
                  <a:noFill/>
                </a:ln>
                <a:solidFill>
                  <a:schemeClr val="bg1"/>
                </a:solidFill>
                <a:effectLst/>
                <a:uLnTx/>
                <a:uFillTx/>
                <a:latin typeface="Aptos Display" panose="02110004020202020204"/>
                <a:ea typeface="+mj-ea"/>
                <a:cs typeface="+mj-cs"/>
              </a:rPr>
              <a:t>NC Office of the State Controller</a:t>
            </a:r>
            <a:endParaRPr lang="en-US" dirty="0">
              <a:solidFill>
                <a:schemeClr val="bg1"/>
              </a:solidFill>
            </a:endParaRPr>
          </a:p>
        </p:txBody>
      </p:sp>
      <p:cxnSp>
        <p:nvCxnSpPr>
          <p:cNvPr id="3" name="Straight Connector 2">
            <a:extLst>
              <a:ext uri="{FF2B5EF4-FFF2-40B4-BE49-F238E27FC236}">
                <a16:creationId xmlns:a16="http://schemas.microsoft.com/office/drawing/2014/main" id="{618F1753-F8FA-DB0C-19EC-914161FAE9B5}"/>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D77C6374-674E-D284-086B-94E1A3162EA6}"/>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23</a:t>
            </a:fld>
            <a:endParaRPr lang="en-US"/>
          </a:p>
        </p:txBody>
      </p:sp>
      <p:pic>
        <p:nvPicPr>
          <p:cNvPr id="8" name="Picture 7">
            <a:extLst>
              <a:ext uri="{FF2B5EF4-FFF2-40B4-BE49-F238E27FC236}">
                <a16:creationId xmlns:a16="http://schemas.microsoft.com/office/drawing/2014/main" id="{BB6A5E15-94BF-CAB1-BF65-2D644DF7DD6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68861" y="1442746"/>
            <a:ext cx="2200582" cy="2267266"/>
          </a:xfrm>
          <a:prstGeom prst="rect">
            <a:avLst/>
          </a:prstGeom>
        </p:spPr>
      </p:pic>
    </p:spTree>
    <p:custDataLst>
      <p:tags r:id="rId1"/>
    </p:custDataLst>
    <p:extLst>
      <p:ext uri="{BB962C8B-B14F-4D97-AF65-F5344CB8AC3E}">
        <p14:creationId xmlns:p14="http://schemas.microsoft.com/office/powerpoint/2010/main" val="309730742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E33386-6201-716A-D752-BF531B4AAE2E}"/>
              </a:ext>
            </a:extLst>
          </p:cNvPr>
          <p:cNvSpPr>
            <a:spLocks noGrp="1"/>
          </p:cNvSpPr>
          <p:nvPr>
            <p:ph type="title"/>
          </p:nvPr>
        </p:nvSpPr>
        <p:spPr>
          <a:xfrm>
            <a:off x="471770" y="235344"/>
            <a:ext cx="11182799" cy="914400"/>
          </a:xfrm>
        </p:spPr>
        <p:txBody>
          <a:bodyPr>
            <a:normAutofit/>
          </a:bodyPr>
          <a:lstStyle/>
          <a:p>
            <a:r>
              <a:rPr lang="en-US" sz="3600" dirty="0"/>
              <a:t>Training</a:t>
            </a:r>
          </a:p>
        </p:txBody>
      </p:sp>
      <p:sp>
        <p:nvSpPr>
          <p:cNvPr id="3" name="Text Placeholder 2">
            <a:extLst>
              <a:ext uri="{FF2B5EF4-FFF2-40B4-BE49-F238E27FC236}">
                <a16:creationId xmlns:a16="http://schemas.microsoft.com/office/drawing/2014/main" id="{1587EDEC-9444-D6A5-4FA4-1A473DCC7829}"/>
              </a:ext>
            </a:extLst>
          </p:cNvPr>
          <p:cNvSpPr>
            <a:spLocks noGrp="1"/>
          </p:cNvSpPr>
          <p:nvPr>
            <p:ph type="body" sz="quarter" idx="13"/>
          </p:nvPr>
        </p:nvSpPr>
        <p:spPr>
          <a:xfrm>
            <a:off x="420687" y="1290690"/>
            <a:ext cx="11350625" cy="4953289"/>
          </a:xfrm>
        </p:spPr>
        <p:txBody>
          <a:bodyPr vert="horz" lIns="91440" tIns="45720" rIns="91440" bIns="45720" rtlCol="0">
            <a:noAutofit/>
          </a:bodyPr>
          <a:lstStyle/>
          <a:p>
            <a:pPr marL="457200" indent="-457200">
              <a:lnSpc>
                <a:spcPct val="100000"/>
              </a:lnSpc>
              <a:spcBef>
                <a:spcPts val="600"/>
              </a:spcBef>
              <a:buChar char="•"/>
            </a:pPr>
            <a:r>
              <a:rPr lang="en-US" sz="2400" dirty="0"/>
              <a:t>Virtual Training Process</a:t>
            </a:r>
          </a:p>
          <a:p>
            <a:pPr marL="1143000" lvl="1" indent="-457200">
              <a:lnSpc>
                <a:spcPct val="100000"/>
              </a:lnSpc>
              <a:spcBef>
                <a:spcPts val="600"/>
              </a:spcBef>
            </a:pPr>
            <a:r>
              <a:rPr lang="en-US" dirty="0"/>
              <a:t>You request a class in LMS.</a:t>
            </a:r>
          </a:p>
          <a:p>
            <a:pPr marL="1143000" lvl="1" indent="-457200">
              <a:lnSpc>
                <a:spcPct val="100000"/>
              </a:lnSpc>
              <a:spcBef>
                <a:spcPts val="600"/>
              </a:spcBef>
            </a:pPr>
            <a:r>
              <a:rPr lang="en-US" dirty="0"/>
              <a:t>Your manager approves the request in their LMS inbox.</a:t>
            </a:r>
          </a:p>
          <a:p>
            <a:pPr marL="1143000" lvl="1" indent="-457200">
              <a:lnSpc>
                <a:spcPct val="100000"/>
              </a:lnSpc>
              <a:spcBef>
                <a:spcPts val="600"/>
              </a:spcBef>
            </a:pPr>
            <a:r>
              <a:rPr lang="en-US" dirty="0"/>
              <a:t>Instructor sees your name on the roster.</a:t>
            </a:r>
          </a:p>
          <a:p>
            <a:pPr marL="1143000" lvl="1" indent="-457200">
              <a:lnSpc>
                <a:spcPct val="100000"/>
              </a:lnSpc>
              <a:spcBef>
                <a:spcPts val="600"/>
              </a:spcBef>
            </a:pPr>
            <a:r>
              <a:rPr lang="en-US" dirty="0"/>
              <a:t>Instructor emails information to join the class (about a week out).</a:t>
            </a:r>
          </a:p>
          <a:p>
            <a:pPr marL="1143000" lvl="1" indent="-457200">
              <a:lnSpc>
                <a:spcPct val="100000"/>
              </a:lnSpc>
              <a:spcBef>
                <a:spcPts val="600"/>
              </a:spcBef>
            </a:pPr>
            <a:r>
              <a:rPr lang="en-US" dirty="0"/>
              <a:t>You join the class about 10 minutes early to check sound/mic.</a:t>
            </a:r>
          </a:p>
          <a:p>
            <a:pPr marL="1143000" lvl="1" indent="-457200">
              <a:lnSpc>
                <a:spcPct val="100000"/>
              </a:lnSpc>
              <a:spcBef>
                <a:spcPts val="600"/>
              </a:spcBef>
            </a:pPr>
            <a:r>
              <a:rPr lang="en-US" dirty="0"/>
              <a:t>Make sure you have access to VPN.</a:t>
            </a:r>
          </a:p>
          <a:p>
            <a:pPr marL="457200" indent="-457200">
              <a:lnSpc>
                <a:spcPct val="100000"/>
              </a:lnSpc>
              <a:spcBef>
                <a:spcPts val="600"/>
              </a:spcBef>
              <a:buFont typeface="Arial" panose="020B0604020202020204" pitchFamily="34" charset="0"/>
              <a:buChar char="•"/>
            </a:pPr>
            <a:r>
              <a:rPr lang="en-US" sz="2400" dirty="0"/>
              <a:t>Communicate with OSC Training Team:</a:t>
            </a:r>
          </a:p>
          <a:p>
            <a:pPr marL="1143000" lvl="1" indent="-457200">
              <a:lnSpc>
                <a:spcPct val="100000"/>
              </a:lnSpc>
              <a:spcBef>
                <a:spcPts val="600"/>
              </a:spcBef>
            </a:pPr>
            <a:r>
              <a:rPr lang="en-US" dirty="0"/>
              <a:t>Email: </a:t>
            </a:r>
            <a:r>
              <a:rPr lang="en-US" dirty="0">
                <a:hlinkClick r:id="rId3"/>
              </a:rPr>
              <a:t>osc.training.team@ncosc.gov</a:t>
            </a:r>
            <a:endParaRPr lang="en-US" dirty="0"/>
          </a:p>
          <a:p>
            <a:pPr marL="1143000" lvl="1" indent="-457200">
              <a:lnSpc>
                <a:spcPct val="100000"/>
              </a:lnSpc>
              <a:spcBef>
                <a:spcPts val="600"/>
              </a:spcBef>
            </a:pPr>
            <a:r>
              <a:rPr lang="en-US" dirty="0">
                <a:ea typeface="+mn-lt"/>
                <a:cs typeface="+mn-lt"/>
                <a:hlinkClick r:id="rId4"/>
              </a:rPr>
              <a:t>Contact Us | NCOSC</a:t>
            </a:r>
          </a:p>
          <a:p>
            <a:pPr marL="1143000" lvl="1" indent="-457200">
              <a:lnSpc>
                <a:spcPct val="100000"/>
              </a:lnSpc>
              <a:spcBef>
                <a:spcPts val="600"/>
              </a:spcBef>
            </a:pPr>
            <a:r>
              <a:rPr lang="en-US" dirty="0"/>
              <a:t>Email your instructor directly</a:t>
            </a:r>
          </a:p>
        </p:txBody>
      </p:sp>
      <p:sp>
        <p:nvSpPr>
          <p:cNvPr id="4" name="Slide Number Placeholder 3">
            <a:extLst>
              <a:ext uri="{FF2B5EF4-FFF2-40B4-BE49-F238E27FC236}">
                <a16:creationId xmlns:a16="http://schemas.microsoft.com/office/drawing/2014/main" id="{9F5EA01E-E26E-CEBD-0EC1-432B67ADB21A}"/>
              </a:ext>
              <a:ext uri="{C183D7F6-B498-43B3-948B-1728B52AA6E4}">
                <adec:decorative xmlns:adec="http://schemas.microsoft.com/office/drawing/2017/decorative" val="1"/>
              </a:ext>
            </a:extLst>
          </p:cNvPr>
          <p:cNvSpPr>
            <a:spLocks noGrp="1"/>
          </p:cNvSpPr>
          <p:nvPr>
            <p:ph type="sldNum" sz="quarter" idx="14"/>
          </p:nvPr>
        </p:nvSpPr>
        <p:spPr/>
        <p:txBody>
          <a:bodyPr/>
          <a:lstStyle/>
          <a:p>
            <a:fld id="{3E93FFCE-3932-4DE9-B639-79A716969F42}" type="slidenum">
              <a:rPr lang="en-US" smtClean="0"/>
              <a:pPr/>
              <a:t>24</a:t>
            </a:fld>
            <a:endParaRPr lang="en-US"/>
          </a:p>
        </p:txBody>
      </p:sp>
      <p:cxnSp>
        <p:nvCxnSpPr>
          <p:cNvPr id="5" name="Straight Connector 4">
            <a:extLst>
              <a:ext uri="{FF2B5EF4-FFF2-40B4-BE49-F238E27FC236}">
                <a16:creationId xmlns:a16="http://schemas.microsoft.com/office/drawing/2014/main" id="{398787C7-5853-6DA2-59D0-1F5BA8B6D2A4}"/>
              </a:ext>
              <a:ext uri="{C183D7F6-B498-43B3-948B-1728B52AA6E4}">
                <adec:decorative xmlns:adec="http://schemas.microsoft.com/office/drawing/2017/decorative" val="1"/>
              </a:ext>
            </a:extLst>
          </p:cNvPr>
          <p:cNvCxnSpPr/>
          <p:nvPr/>
        </p:nvCxnSpPr>
        <p:spPr>
          <a:xfrm>
            <a:off x="537431" y="1034648"/>
            <a:ext cx="10762488"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241288140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AA22A5-E593-90A7-86AE-36E552107E0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8BD925E-EFE5-9F47-8F4B-38B95EAE3F46}"/>
              </a:ext>
            </a:extLst>
          </p:cNvPr>
          <p:cNvSpPr>
            <a:spLocks noGrp="1"/>
          </p:cNvSpPr>
          <p:nvPr>
            <p:ph type="title"/>
          </p:nvPr>
        </p:nvSpPr>
        <p:spPr>
          <a:xfrm>
            <a:off x="0" y="-1325563"/>
            <a:ext cx="10515600" cy="1325563"/>
          </a:xfrm>
        </p:spPr>
        <p:txBody>
          <a:bodyPr vert="horz" lIns="91440" tIns="45720" rIns="91440" bIns="45720" rtlCol="0" anchor="b">
            <a:normAutofit/>
          </a:bodyPr>
          <a:lstStyle/>
          <a:p>
            <a:r>
              <a:rPr lang="en-US" dirty="0"/>
              <a:t>Presenter Spotlight 7</a:t>
            </a:r>
          </a:p>
        </p:txBody>
      </p:sp>
      <p:sp>
        <p:nvSpPr>
          <p:cNvPr id="2" name="Content Placeholder 1">
            <a:extLst>
              <a:ext uri="{FF2B5EF4-FFF2-40B4-BE49-F238E27FC236}">
                <a16:creationId xmlns:a16="http://schemas.microsoft.com/office/drawing/2014/main" id="{FF942E44-492D-5DE3-9B3F-97889BD144AE}"/>
              </a:ext>
            </a:extLst>
          </p:cNvPr>
          <p:cNvSpPr>
            <a:spLocks noGrp="1"/>
          </p:cNvSpPr>
          <p:nvPr>
            <p:ph sz="quarter" idx="13"/>
          </p:nvPr>
        </p:nvSpPr>
        <p:spPr>
          <a:xfrm>
            <a:off x="3157818" y="2790334"/>
            <a:ext cx="5932395" cy="3809931"/>
          </a:xfrm>
        </p:spPr>
        <p:txBody>
          <a:bodyPr anchor="ctr"/>
          <a:lstStyle/>
          <a:p>
            <a:pPr algn="ctr"/>
            <a:r>
              <a:rPr kumimoji="0" lang="en-US" sz="2400" b="1" i="0" u="none" strike="noStrike" kern="1200" cap="none" spc="0" normalizeH="0" baseline="0" noProof="0" dirty="0">
                <a:ln>
                  <a:noFill/>
                </a:ln>
                <a:solidFill>
                  <a:schemeClr val="bg1"/>
                </a:solidFill>
                <a:effectLst/>
                <a:uLnTx/>
                <a:uFillTx/>
                <a:latin typeface="Aptos Display" panose="02110004020202020204"/>
                <a:ea typeface="+mj-ea"/>
                <a:cs typeface="+mj-cs"/>
              </a:rPr>
              <a:t>  Lena Andrade</a:t>
            </a:r>
          </a:p>
          <a:p>
            <a:pPr algn="ctr"/>
            <a:r>
              <a:rPr kumimoji="0" lang="en-US" sz="2400" b="1" i="0" u="none" strike="noStrike" kern="1200" cap="none" spc="0" normalizeH="0" baseline="0" noProof="0" dirty="0">
                <a:ln>
                  <a:noFill/>
                </a:ln>
                <a:solidFill>
                  <a:schemeClr val="bg1"/>
                </a:solidFill>
                <a:effectLst/>
                <a:uLnTx/>
                <a:uFillTx/>
                <a:latin typeface="Aptos Display" panose="02110004020202020204"/>
                <a:ea typeface="+mj-ea"/>
                <a:cs typeface="+mj-cs"/>
              </a:rPr>
              <a:t>Jan Prevo</a:t>
            </a:r>
            <a:br>
              <a:rPr lang="en-US" sz="2400" b="1" i="0" u="none" strike="noStrike" kern="1200" cap="none" spc="0" normalizeH="0" baseline="0" noProof="0" dirty="0">
                <a:ln>
                  <a:noFill/>
                </a:ln>
                <a:effectLst/>
                <a:uLnTx/>
                <a:uFillTx/>
                <a:latin typeface="Aptos Display" panose="02110004020202020204"/>
                <a:ea typeface="+mj-ea"/>
                <a:cs typeface="+mj-cs"/>
              </a:rPr>
            </a:br>
            <a:br>
              <a:rPr lang="en-US" sz="2800" b="1" i="0" u="none" strike="noStrike" kern="1200" cap="none" spc="0" normalizeH="0" baseline="0" noProof="0" dirty="0">
                <a:ln>
                  <a:noFill/>
                </a:ln>
                <a:effectLst/>
                <a:uLnTx/>
                <a:uFillTx/>
                <a:latin typeface="Aptos Display" panose="02110004020202020204"/>
                <a:ea typeface="+mj-ea"/>
                <a:cs typeface="+mj-cs"/>
              </a:rPr>
            </a:br>
            <a:r>
              <a:rPr kumimoji="0" lang="en-US" sz="2000" b="1" i="0" u="none" strike="noStrike" kern="1200" cap="none" spc="0" normalizeH="0" baseline="0" noProof="0" dirty="0">
                <a:ln>
                  <a:noFill/>
                </a:ln>
                <a:solidFill>
                  <a:schemeClr val="bg1"/>
                </a:solidFill>
                <a:effectLst/>
                <a:uLnTx/>
                <a:uFillTx/>
                <a:latin typeface="Aptos Display" panose="02110004020202020204"/>
                <a:ea typeface="+mj-ea"/>
                <a:cs typeface="+mj-cs"/>
              </a:rPr>
              <a:t>North Carolina Financial System</a:t>
            </a:r>
            <a:br>
              <a:rPr lang="en-US" sz="2000" b="1" i="0" u="none" strike="noStrike" kern="1200" cap="none" spc="0" normalizeH="0" baseline="0" noProof="0" dirty="0">
                <a:ln>
                  <a:noFill/>
                </a:ln>
                <a:effectLst/>
                <a:uLnTx/>
                <a:uFillTx/>
                <a:latin typeface="Aptos Display" panose="02110004020202020204"/>
                <a:ea typeface="+mj-ea"/>
                <a:cs typeface="+mj-cs"/>
              </a:rPr>
            </a:br>
            <a:r>
              <a:rPr kumimoji="0" lang="en-US" sz="2000" b="1" i="0" u="none" strike="noStrike" kern="1200" cap="none" spc="0" normalizeH="0" baseline="0" noProof="0" dirty="0">
                <a:ln>
                  <a:noFill/>
                </a:ln>
                <a:solidFill>
                  <a:schemeClr val="bg1"/>
                </a:solidFill>
                <a:effectLst/>
                <a:uLnTx/>
                <a:uFillTx/>
                <a:latin typeface="Aptos Display" panose="02110004020202020204"/>
                <a:ea typeface="+mj-ea"/>
                <a:cs typeface="+mj-cs"/>
              </a:rPr>
              <a:t>NC Office of the State Controller</a:t>
            </a:r>
            <a:endParaRPr lang="en-US" dirty="0">
              <a:solidFill>
                <a:schemeClr val="bg1"/>
              </a:solidFill>
            </a:endParaRPr>
          </a:p>
        </p:txBody>
      </p:sp>
      <p:cxnSp>
        <p:nvCxnSpPr>
          <p:cNvPr id="3" name="Straight Connector 2">
            <a:extLst>
              <a:ext uri="{FF2B5EF4-FFF2-40B4-BE49-F238E27FC236}">
                <a16:creationId xmlns:a16="http://schemas.microsoft.com/office/drawing/2014/main" id="{D7D33CB2-5111-9B45-DEE9-727ECE641635}"/>
              </a:ext>
              <a:ext uri="{C183D7F6-B498-43B3-948B-1728B52AA6E4}">
                <adec:decorative xmlns:adec="http://schemas.microsoft.com/office/drawing/2017/decorative" val="1"/>
              </a:ext>
            </a:extLst>
          </p:cNvPr>
          <p:cNvCxnSpPr>
            <a:cxnSpLocks/>
          </p:cNvCxnSpPr>
          <p:nvPr/>
        </p:nvCxnSpPr>
        <p:spPr>
          <a:xfrm>
            <a:off x="3352800" y="4756198"/>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7" name="Slide Number Placeholder 6">
            <a:extLst>
              <a:ext uri="{FF2B5EF4-FFF2-40B4-BE49-F238E27FC236}">
                <a16:creationId xmlns:a16="http://schemas.microsoft.com/office/drawing/2014/main" id="{3DEE885C-43FA-AF99-33F3-C8C7831FB908}"/>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25</a:t>
            </a:fld>
            <a:endParaRPr lang="en-US"/>
          </a:p>
        </p:txBody>
      </p:sp>
      <p:pic>
        <p:nvPicPr>
          <p:cNvPr id="6" name="Picture 5">
            <a:extLst>
              <a:ext uri="{FF2B5EF4-FFF2-40B4-BE49-F238E27FC236}">
                <a16:creationId xmlns:a16="http://schemas.microsoft.com/office/drawing/2014/main" id="{9ED58D3E-DEC7-A6DC-7E68-07D5C287D5D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649509" y="1442746"/>
            <a:ext cx="2200582" cy="2267266"/>
          </a:xfrm>
          <a:prstGeom prst="rect">
            <a:avLst/>
          </a:prstGeom>
        </p:spPr>
      </p:pic>
      <p:pic>
        <p:nvPicPr>
          <p:cNvPr id="8" name="Picture 7">
            <a:extLst>
              <a:ext uri="{FF2B5EF4-FFF2-40B4-BE49-F238E27FC236}">
                <a16:creationId xmlns:a16="http://schemas.microsoft.com/office/drawing/2014/main" id="{E386E81A-F26A-DCFA-D488-E8F08365E1B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6757416" y="1415754"/>
            <a:ext cx="2331603" cy="2477286"/>
          </a:xfrm>
          <a:prstGeom prst="rect">
            <a:avLst/>
          </a:prstGeom>
        </p:spPr>
      </p:pic>
    </p:spTree>
    <p:custDataLst>
      <p:tags r:id="rId1"/>
    </p:custDataLst>
    <p:extLst>
      <p:ext uri="{BB962C8B-B14F-4D97-AF65-F5344CB8AC3E}">
        <p14:creationId xmlns:p14="http://schemas.microsoft.com/office/powerpoint/2010/main" val="36976421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1C8B0-F601-18BB-D44C-470B3AE06C03}"/>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117B1A8F-EDA0-C58F-A191-F1F95B5DE45C}"/>
              </a:ext>
              <a:ext uri="{C183D7F6-B498-43B3-948B-1728B52AA6E4}">
                <adec:decorative xmlns:adec="http://schemas.microsoft.com/office/drawing/2017/decorative" val="0"/>
              </a:ext>
            </a:extLst>
          </p:cNvPr>
          <p:cNvSpPr>
            <a:spLocks noGrp="1"/>
          </p:cNvSpPr>
          <p:nvPr>
            <p:ph type="title"/>
          </p:nvPr>
        </p:nvSpPr>
        <p:spPr>
          <a:xfrm>
            <a:off x="483642" y="149225"/>
            <a:ext cx="11170927" cy="914400"/>
          </a:xfrm>
        </p:spPr>
        <p:txBody>
          <a:bodyPr>
            <a:normAutofit/>
          </a:bodyPr>
          <a:lstStyle/>
          <a:p>
            <a:r>
              <a:rPr lang="en-US" sz="3600" dirty="0"/>
              <a:t>Fall Engagement Touchpoints</a:t>
            </a:r>
          </a:p>
        </p:txBody>
      </p:sp>
      <p:sp>
        <p:nvSpPr>
          <p:cNvPr id="3" name="Slide Number Placeholder 2">
            <a:extLst>
              <a:ext uri="{FF2B5EF4-FFF2-40B4-BE49-F238E27FC236}">
                <a16:creationId xmlns:a16="http://schemas.microsoft.com/office/drawing/2014/main" id="{2A618A1E-CDFF-4483-676A-57D9E61BAFAA}"/>
              </a:ext>
            </a:extLst>
          </p:cNvPr>
          <p:cNvSpPr>
            <a:spLocks noGrp="1"/>
          </p:cNvSpPr>
          <p:nvPr>
            <p:ph type="sldNum" sz="quarter" idx="14"/>
          </p:nvPr>
        </p:nvSpPr>
        <p:spPr/>
        <p:txBody>
          <a:bodyPr/>
          <a:lstStyle/>
          <a:p>
            <a:pPr algn="l"/>
            <a:fld id="{3E93FFCE-3932-4DE9-B639-79A716969F42}" type="slidenum">
              <a:rPr lang="en-US" smtClean="0"/>
              <a:pPr algn="l"/>
              <a:t>26</a:t>
            </a:fld>
            <a:endParaRPr lang="en-US"/>
          </a:p>
        </p:txBody>
      </p:sp>
      <p:cxnSp>
        <p:nvCxnSpPr>
          <p:cNvPr id="5" name="Straight Connector 4">
            <a:extLst>
              <a:ext uri="{FF2B5EF4-FFF2-40B4-BE49-F238E27FC236}">
                <a16:creationId xmlns:a16="http://schemas.microsoft.com/office/drawing/2014/main" id="{1AF2CEEB-FECF-50A8-F909-045B0627C45D}"/>
              </a:ext>
              <a:ext uri="{C183D7F6-B498-43B3-948B-1728B52AA6E4}">
                <adec:decorative xmlns:adec="http://schemas.microsoft.com/office/drawing/2017/decorative" val="1"/>
              </a:ext>
            </a:extLst>
          </p:cNvPr>
          <p:cNvCxnSpPr/>
          <p:nvPr/>
        </p:nvCxnSpPr>
        <p:spPr>
          <a:xfrm>
            <a:off x="537431" y="1034648"/>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4" name="TextBox 3">
            <a:extLst>
              <a:ext uri="{FF2B5EF4-FFF2-40B4-BE49-F238E27FC236}">
                <a16:creationId xmlns:a16="http://schemas.microsoft.com/office/drawing/2014/main" id="{A5DE0EE7-F855-BDFD-A670-BD3462A25E61}"/>
              </a:ext>
            </a:extLst>
          </p:cNvPr>
          <p:cNvSpPr txBox="1"/>
          <p:nvPr/>
        </p:nvSpPr>
        <p:spPr>
          <a:xfrm>
            <a:off x="404487" y="1222048"/>
            <a:ext cx="6892266" cy="3724096"/>
          </a:xfrm>
          <a:prstGeom prst="rect">
            <a:avLst/>
          </a:prstGeom>
          <a:noFill/>
        </p:spPr>
        <p:txBody>
          <a:bodyPr wrap="square" lIns="91440" tIns="45720" rIns="91440" bIns="45720" anchor="t">
            <a:spAutoFit/>
          </a:bodyPr>
          <a:lstStyle/>
          <a:p>
            <a:pPr marL="457200" indent="-457200">
              <a:spcBef>
                <a:spcPts val="1200"/>
              </a:spcBef>
              <a:spcAft>
                <a:spcPts val="1200"/>
              </a:spcAft>
              <a:buFont typeface="Arial" panose="020B0604020202020204" pitchFamily="34" charset="0"/>
              <a:buChar char="•"/>
            </a:pPr>
            <a:r>
              <a:rPr lang="en-US" sz="2800" dirty="0"/>
              <a:t>Fall Touchpoints (54) are being held with NCFS Users from September – October across Agencies and Universities.</a:t>
            </a:r>
          </a:p>
          <a:p>
            <a:pPr marL="457200" indent="-457200">
              <a:spcBef>
                <a:spcPts val="1200"/>
              </a:spcBef>
              <a:spcAft>
                <a:spcPts val="1200"/>
              </a:spcAft>
              <a:buFont typeface="Arial" panose="020B0604020202020204" pitchFamily="34" charset="0"/>
              <a:buChar char="•"/>
            </a:pPr>
            <a:r>
              <a:rPr lang="en-US" sz="2800" dirty="0"/>
              <a:t>Agency touchpoints are 91% completed.</a:t>
            </a:r>
          </a:p>
          <a:p>
            <a:pPr marL="457200" indent="-457200">
              <a:spcBef>
                <a:spcPts val="1200"/>
              </a:spcBef>
              <a:spcAft>
                <a:spcPts val="1200"/>
              </a:spcAft>
              <a:buFont typeface="Arial" panose="020B0604020202020204" pitchFamily="34" charset="0"/>
              <a:buChar char="•"/>
            </a:pPr>
            <a:r>
              <a:rPr lang="en-US" sz="2800" dirty="0"/>
              <a:t>Invitations for Interface groups have been sent – begin 10/12: </a:t>
            </a:r>
            <a:r>
              <a:rPr lang="en-US" sz="2800" dirty="0">
                <a:hlinkClick r:id="rId4"/>
              </a:rPr>
              <a:t>NCFS Interface Touchpoint Pre-Meeting Survey</a:t>
            </a:r>
            <a:r>
              <a:rPr lang="en-US" sz="2800" dirty="0"/>
              <a:t>.</a:t>
            </a:r>
          </a:p>
        </p:txBody>
      </p:sp>
      <p:pic>
        <p:nvPicPr>
          <p:cNvPr id="6" name="Picture 5">
            <a:extLst>
              <a:ext uri="{FF2B5EF4-FFF2-40B4-BE49-F238E27FC236}">
                <a16:creationId xmlns:a16="http://schemas.microsoft.com/office/drawing/2014/main" id="{7C388DE0-C42E-60D2-6121-F1A04B9B6C9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7216877" y="1911856"/>
            <a:ext cx="4570636" cy="3034288"/>
          </a:xfrm>
          <a:prstGeom prst="rect">
            <a:avLst/>
          </a:prstGeom>
        </p:spPr>
      </p:pic>
    </p:spTree>
    <p:custDataLst>
      <p:tags r:id="rId1"/>
    </p:custDataLst>
    <p:extLst>
      <p:ext uri="{BB962C8B-B14F-4D97-AF65-F5344CB8AC3E}">
        <p14:creationId xmlns:p14="http://schemas.microsoft.com/office/powerpoint/2010/main" val="182425079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64FCE-9833-CFC9-7D6D-1988DC8BEEA2}"/>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681C348E-9A2F-E077-CB76-C6880E02E6FF}"/>
              </a:ext>
              <a:ext uri="{C183D7F6-B498-43B3-948B-1728B52AA6E4}">
                <adec:decorative xmlns:adec="http://schemas.microsoft.com/office/drawing/2017/decorative" val="0"/>
              </a:ext>
            </a:extLst>
          </p:cNvPr>
          <p:cNvSpPr>
            <a:spLocks noGrp="1"/>
          </p:cNvSpPr>
          <p:nvPr>
            <p:ph type="title"/>
          </p:nvPr>
        </p:nvSpPr>
        <p:spPr>
          <a:xfrm>
            <a:off x="483642" y="149225"/>
            <a:ext cx="11170927" cy="914400"/>
          </a:xfrm>
        </p:spPr>
        <p:txBody>
          <a:bodyPr>
            <a:normAutofit/>
          </a:bodyPr>
          <a:lstStyle/>
          <a:p>
            <a:r>
              <a:rPr lang="en-US" sz="3600" dirty="0"/>
              <a:t>NCFS Change Request Intake Form</a:t>
            </a:r>
          </a:p>
        </p:txBody>
      </p:sp>
      <p:sp>
        <p:nvSpPr>
          <p:cNvPr id="6" name="TextBox 5">
            <a:extLst>
              <a:ext uri="{FF2B5EF4-FFF2-40B4-BE49-F238E27FC236}">
                <a16:creationId xmlns:a16="http://schemas.microsoft.com/office/drawing/2014/main" id="{C56526F2-AEAB-9C51-F24B-8B8C94055750}"/>
              </a:ext>
            </a:extLst>
          </p:cNvPr>
          <p:cNvSpPr txBox="1"/>
          <p:nvPr/>
        </p:nvSpPr>
        <p:spPr>
          <a:xfrm>
            <a:off x="537431" y="1182231"/>
            <a:ext cx="10890451" cy="3354765"/>
          </a:xfrm>
          <a:prstGeom prst="rect">
            <a:avLst/>
          </a:prstGeom>
          <a:noFill/>
        </p:spPr>
        <p:txBody>
          <a:bodyPr wrap="square">
            <a:spAutoFit/>
          </a:bodyPr>
          <a:lstStyle/>
          <a:p>
            <a:pPr indent="0" algn="l">
              <a:spcBef>
                <a:spcPts val="600"/>
              </a:spcBef>
              <a:spcAft>
                <a:spcPts val="600"/>
              </a:spcAft>
              <a:buNone/>
            </a:pPr>
            <a:r>
              <a:rPr lang="en-US" sz="2400" b="0" i="0" dirty="0">
                <a:solidFill>
                  <a:schemeClr val="tx1"/>
                </a:solidFill>
                <a:effectLst/>
                <a:latin typeface="+mn-lt"/>
              </a:rPr>
              <a:t>The NCFS Change Request Intake form is intended for system enhancement or change requests that do not currently exist in NCFS. Examples include new reporting or new interface functionality with an agency. </a:t>
            </a:r>
          </a:p>
          <a:p>
            <a:pPr indent="0" algn="l">
              <a:spcBef>
                <a:spcPts val="600"/>
              </a:spcBef>
              <a:spcAft>
                <a:spcPts val="600"/>
              </a:spcAft>
              <a:buNone/>
            </a:pPr>
            <a:r>
              <a:rPr lang="en-US" sz="2400" b="0" i="0" dirty="0">
                <a:solidFill>
                  <a:schemeClr val="tx1"/>
                </a:solidFill>
                <a:effectLst/>
                <a:latin typeface="+mn-lt"/>
              </a:rPr>
              <a:t>Please submit all items which you believe deserve a </a:t>
            </a:r>
            <a:r>
              <a:rPr lang="en-US" sz="2400" b="0" i="0" dirty="0">
                <a:solidFill>
                  <a:schemeClr val="tx1"/>
                </a:solidFill>
                <a:effectLst/>
                <a:latin typeface="+mn-lt"/>
                <a:hlinkClick r:id="rId4"/>
              </a:rPr>
              <a:t>Change Request</a:t>
            </a:r>
            <a:r>
              <a:rPr lang="en-US" sz="2400" b="0" i="0" dirty="0">
                <a:solidFill>
                  <a:schemeClr val="tx1"/>
                </a:solidFill>
                <a:effectLst/>
                <a:latin typeface="+mn-lt"/>
              </a:rPr>
              <a:t> for NCFS.</a:t>
            </a:r>
          </a:p>
          <a:p>
            <a:pPr indent="0" algn="l">
              <a:spcBef>
                <a:spcPts val="600"/>
              </a:spcBef>
              <a:spcAft>
                <a:spcPts val="600"/>
              </a:spcAft>
              <a:buNone/>
            </a:pPr>
            <a:r>
              <a:rPr lang="en-US" sz="2400" b="0" i="0" dirty="0">
                <a:solidFill>
                  <a:schemeClr val="tx1"/>
                </a:solidFill>
                <a:effectLst/>
                <a:latin typeface="+mn-lt"/>
              </a:rPr>
              <a:t>If you need to include any attachments to your request or have questions on the status of a submitted request, please email </a:t>
            </a:r>
            <a:r>
              <a:rPr lang="en-US" sz="2400" b="0" i="0" u="sng" dirty="0">
                <a:solidFill>
                  <a:schemeClr val="tx1"/>
                </a:solidFill>
                <a:effectLst/>
                <a:latin typeface="+mn-lt"/>
                <a:hlinkClick r:id="rId5"/>
              </a:rPr>
              <a:t>NCFS.CCB.Support@ncosc.gov</a:t>
            </a:r>
            <a:r>
              <a:rPr lang="en-US" sz="2400" b="0" i="0" dirty="0">
                <a:solidFill>
                  <a:schemeClr val="tx1"/>
                </a:solidFill>
                <a:effectLst/>
                <a:latin typeface="+mn-lt"/>
              </a:rPr>
              <a:t>. Please reference the Change Request ID number provided in the “Requestor Email” submitted with the Intake Form.</a:t>
            </a:r>
            <a:endParaRPr lang="en-US" sz="2400" b="0" i="0" dirty="0">
              <a:solidFill>
                <a:srgbClr val="3B3B3B"/>
              </a:solidFill>
              <a:effectLst/>
              <a:latin typeface="system-ui"/>
            </a:endParaRPr>
          </a:p>
        </p:txBody>
      </p:sp>
      <p:pic>
        <p:nvPicPr>
          <p:cNvPr id="4" name="Picture 3" descr="Illustration of steps: 1 Change Request, 2 Functional Assessment, 3 CCB Review, 4 Development and Implementation, 5 Communicate.">
            <a:extLst>
              <a:ext uri="{FF2B5EF4-FFF2-40B4-BE49-F238E27FC236}">
                <a16:creationId xmlns:a16="http://schemas.microsoft.com/office/drawing/2014/main" id="{6F18003B-1428-D315-6BD7-A4705831EE73}"/>
              </a:ext>
            </a:extLst>
          </p:cNvPr>
          <p:cNvPicPr>
            <a:picLocks noChangeAspect="1"/>
          </p:cNvPicPr>
          <p:nvPr/>
        </p:nvPicPr>
        <p:blipFill>
          <a:blip r:embed="rId6"/>
          <a:stretch>
            <a:fillRect/>
          </a:stretch>
        </p:blipFill>
        <p:spPr>
          <a:xfrm>
            <a:off x="1956816" y="4223108"/>
            <a:ext cx="7306056" cy="2590950"/>
          </a:xfrm>
          <a:prstGeom prst="rect">
            <a:avLst/>
          </a:prstGeom>
        </p:spPr>
      </p:pic>
      <p:cxnSp>
        <p:nvCxnSpPr>
          <p:cNvPr id="5" name="Straight Connector 4">
            <a:extLst>
              <a:ext uri="{FF2B5EF4-FFF2-40B4-BE49-F238E27FC236}">
                <a16:creationId xmlns:a16="http://schemas.microsoft.com/office/drawing/2014/main" id="{AAEE60B4-7DB6-1D5A-50D5-9178E8F1161E}"/>
              </a:ext>
              <a:ext uri="{C183D7F6-B498-43B3-948B-1728B52AA6E4}">
                <adec:decorative xmlns:adec="http://schemas.microsoft.com/office/drawing/2017/decorative" val="1"/>
              </a:ext>
            </a:extLst>
          </p:cNvPr>
          <p:cNvCxnSpPr/>
          <p:nvPr/>
        </p:nvCxnSpPr>
        <p:spPr>
          <a:xfrm>
            <a:off x="537431" y="1034648"/>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3" name="Slide Number Placeholder 2">
            <a:extLst>
              <a:ext uri="{FF2B5EF4-FFF2-40B4-BE49-F238E27FC236}">
                <a16:creationId xmlns:a16="http://schemas.microsoft.com/office/drawing/2014/main" id="{2BDB0D65-01AA-3431-8A41-BE2C5A2464E1}"/>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27</a:t>
            </a:fld>
            <a:endParaRPr lang="en-US"/>
          </a:p>
        </p:txBody>
      </p:sp>
    </p:spTree>
    <p:custDataLst>
      <p:tags r:id="rId1"/>
    </p:custDataLst>
    <p:extLst>
      <p:ext uri="{BB962C8B-B14F-4D97-AF65-F5344CB8AC3E}">
        <p14:creationId xmlns:p14="http://schemas.microsoft.com/office/powerpoint/2010/main" val="34029946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10B9FA-50FD-263F-56D1-8107091AEFA3}"/>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E20EF345-8CB5-702C-69DB-0B19C7BE42E5}"/>
              </a:ext>
            </a:extLst>
          </p:cNvPr>
          <p:cNvSpPr>
            <a:spLocks noGrp="1"/>
          </p:cNvSpPr>
          <p:nvPr>
            <p:ph type="title"/>
          </p:nvPr>
        </p:nvSpPr>
        <p:spPr>
          <a:xfrm>
            <a:off x="483642" y="149225"/>
            <a:ext cx="11170927" cy="914400"/>
          </a:xfrm>
        </p:spPr>
        <p:txBody>
          <a:bodyPr>
            <a:normAutofit/>
          </a:bodyPr>
          <a:lstStyle/>
          <a:p>
            <a:r>
              <a:rPr lang="en-US" sz="3600" dirty="0"/>
              <a:t>NCFS Change Request Status</a:t>
            </a:r>
          </a:p>
        </p:txBody>
      </p:sp>
      <p:graphicFrame>
        <p:nvGraphicFramePr>
          <p:cNvPr id="7" name="Table 6">
            <a:extLst>
              <a:ext uri="{FF2B5EF4-FFF2-40B4-BE49-F238E27FC236}">
                <a16:creationId xmlns:a16="http://schemas.microsoft.com/office/drawing/2014/main" id="{A879CC6D-DCD5-C023-705A-6ABD08E86CD3}"/>
              </a:ext>
            </a:extLst>
          </p:cNvPr>
          <p:cNvGraphicFramePr>
            <a:graphicFrameLocks noGrp="1"/>
          </p:cNvGraphicFramePr>
          <p:nvPr>
            <p:extLst>
              <p:ext uri="{D42A27DB-BD31-4B8C-83A1-F6EECF244321}">
                <p14:modId xmlns:p14="http://schemas.microsoft.com/office/powerpoint/2010/main" val="33363889"/>
              </p:ext>
            </p:extLst>
          </p:nvPr>
        </p:nvGraphicFramePr>
        <p:xfrm>
          <a:off x="453663" y="1140643"/>
          <a:ext cx="11624037" cy="5602399"/>
        </p:xfrm>
        <a:graphic>
          <a:graphicData uri="http://schemas.openxmlformats.org/drawingml/2006/table">
            <a:tbl>
              <a:tblPr firstRow="1">
                <a:tableStyleId>{5C22544A-7EE6-4342-B048-85BDC9FD1C3A}</a:tableStyleId>
              </a:tblPr>
              <a:tblGrid>
                <a:gridCol w="1714502">
                  <a:extLst>
                    <a:ext uri="{9D8B030D-6E8A-4147-A177-3AD203B41FA5}">
                      <a16:colId xmlns:a16="http://schemas.microsoft.com/office/drawing/2014/main" val="3906923993"/>
                    </a:ext>
                  </a:extLst>
                </a:gridCol>
                <a:gridCol w="9909535">
                  <a:extLst>
                    <a:ext uri="{9D8B030D-6E8A-4147-A177-3AD203B41FA5}">
                      <a16:colId xmlns:a16="http://schemas.microsoft.com/office/drawing/2014/main" val="949730457"/>
                    </a:ext>
                  </a:extLst>
                </a:gridCol>
              </a:tblGrid>
              <a:tr h="326016">
                <a:tc>
                  <a:txBody>
                    <a:bodyPr/>
                    <a:lstStyle/>
                    <a:p>
                      <a:pPr algn="l" fontAlgn="t">
                        <a:buNone/>
                      </a:pPr>
                      <a:r>
                        <a:rPr lang="en-US" sz="1800" dirty="0">
                          <a:effectLst/>
                        </a:rPr>
                        <a:t>Status</a:t>
                      </a:r>
                      <a:endParaRPr lang="en-US" sz="1800" b="1" i="0" dirty="0">
                        <a:solidFill>
                          <a:srgbClr val="000000"/>
                        </a:solidFill>
                        <a:effectLst/>
                        <a:latin typeface="system-ui"/>
                      </a:endParaRPr>
                    </a:p>
                  </a:txBody>
                  <a:tcPr marL="57475" marR="57475" marT="28738" marB="28738"/>
                </a:tc>
                <a:tc>
                  <a:txBody>
                    <a:bodyPr/>
                    <a:lstStyle/>
                    <a:p>
                      <a:pPr algn="l" fontAlgn="t">
                        <a:buNone/>
                      </a:pPr>
                      <a:r>
                        <a:rPr lang="en-US" sz="1800" dirty="0">
                          <a:effectLst/>
                        </a:rPr>
                        <a:t>Description</a:t>
                      </a:r>
                      <a:endParaRPr lang="en-US" sz="1800" b="1" i="0" dirty="0">
                        <a:solidFill>
                          <a:srgbClr val="000000"/>
                        </a:solidFill>
                        <a:effectLst/>
                        <a:latin typeface="system-ui"/>
                      </a:endParaRPr>
                    </a:p>
                  </a:txBody>
                  <a:tcPr marL="57475" marR="57475" marT="28738" marB="28738"/>
                </a:tc>
                <a:extLst>
                  <a:ext uri="{0D108BD9-81ED-4DB2-BD59-A6C34878D82A}">
                    <a16:rowId xmlns:a16="http://schemas.microsoft.com/office/drawing/2014/main" val="2608153795"/>
                  </a:ext>
                </a:extLst>
              </a:tr>
              <a:tr h="519305">
                <a:tc>
                  <a:txBody>
                    <a:bodyPr/>
                    <a:lstStyle/>
                    <a:p>
                      <a:pPr algn="l" fontAlgn="t">
                        <a:buNone/>
                      </a:pPr>
                      <a:r>
                        <a:rPr lang="en-US" sz="1600">
                          <a:effectLst/>
                        </a:rPr>
                        <a:t>New</a:t>
                      </a:r>
                      <a:endParaRPr lang="en-US" sz="1600" b="0" i="0">
                        <a:solidFill>
                          <a:srgbClr val="3B3B3B"/>
                        </a:solidFill>
                        <a:effectLst/>
                        <a:latin typeface="system-ui"/>
                      </a:endParaRPr>
                    </a:p>
                  </a:txBody>
                  <a:tcPr marL="57475" marR="57475" marT="28738" marB="28738" anchor="ctr"/>
                </a:tc>
                <a:tc>
                  <a:txBody>
                    <a:bodyPr/>
                    <a:lstStyle/>
                    <a:p>
                      <a:pPr algn="l" fontAlgn="t">
                        <a:buNone/>
                      </a:pPr>
                      <a:r>
                        <a:rPr lang="en-US" sz="1600">
                          <a:effectLst/>
                        </a:rPr>
                        <a:t>CCB requests are assigned this status upon creation.</a:t>
                      </a:r>
                      <a:endParaRPr lang="en-US" sz="1600" b="0" i="0">
                        <a:solidFill>
                          <a:srgbClr val="3B3B3B"/>
                        </a:solidFill>
                        <a:effectLst/>
                        <a:latin typeface="system-ui"/>
                      </a:endParaRPr>
                    </a:p>
                  </a:txBody>
                  <a:tcPr marL="57475" marR="57475" marT="28738" marB="28738" anchor="ctr"/>
                </a:tc>
                <a:extLst>
                  <a:ext uri="{0D108BD9-81ED-4DB2-BD59-A6C34878D82A}">
                    <a16:rowId xmlns:a16="http://schemas.microsoft.com/office/drawing/2014/main" val="3935526422"/>
                  </a:ext>
                </a:extLst>
              </a:tr>
              <a:tr h="535659">
                <a:tc>
                  <a:txBody>
                    <a:bodyPr/>
                    <a:lstStyle/>
                    <a:p>
                      <a:pPr algn="l" fontAlgn="t">
                        <a:buNone/>
                      </a:pPr>
                      <a:r>
                        <a:rPr lang="en-US" sz="1600">
                          <a:effectLst/>
                        </a:rPr>
                        <a:t>Open</a:t>
                      </a:r>
                      <a:endParaRPr lang="en-US" sz="1600" b="0" i="0">
                        <a:solidFill>
                          <a:srgbClr val="3B3B3B"/>
                        </a:solidFill>
                        <a:effectLst/>
                        <a:latin typeface="system-ui"/>
                      </a:endParaRPr>
                    </a:p>
                  </a:txBody>
                  <a:tcPr marL="57475" marR="57475" marT="28738" marB="28738" anchor="ctr"/>
                </a:tc>
                <a:tc>
                  <a:txBody>
                    <a:bodyPr/>
                    <a:lstStyle/>
                    <a:p>
                      <a:pPr algn="l" fontAlgn="t">
                        <a:buNone/>
                      </a:pPr>
                      <a:r>
                        <a:rPr lang="en-US" sz="1600">
                          <a:effectLst/>
                        </a:rPr>
                        <a:t>Indicates the request has been received by the NCFS team and initial work has begun. Open status indicates a yet-to-be-approved request.</a:t>
                      </a:r>
                      <a:endParaRPr lang="en-US" sz="1600" b="0" i="0">
                        <a:solidFill>
                          <a:srgbClr val="3B3B3B"/>
                        </a:solidFill>
                        <a:effectLst/>
                        <a:latin typeface="system-ui"/>
                      </a:endParaRPr>
                    </a:p>
                  </a:txBody>
                  <a:tcPr marL="57475" marR="57475" marT="28738" marB="28738" anchor="ctr"/>
                </a:tc>
                <a:extLst>
                  <a:ext uri="{0D108BD9-81ED-4DB2-BD59-A6C34878D82A}">
                    <a16:rowId xmlns:a16="http://schemas.microsoft.com/office/drawing/2014/main" val="4249385825"/>
                  </a:ext>
                </a:extLst>
              </a:tr>
              <a:tr h="519305">
                <a:tc>
                  <a:txBody>
                    <a:bodyPr/>
                    <a:lstStyle/>
                    <a:p>
                      <a:pPr algn="l" fontAlgn="t">
                        <a:buNone/>
                      </a:pPr>
                      <a:r>
                        <a:rPr lang="en-US" sz="1600">
                          <a:effectLst/>
                        </a:rPr>
                        <a:t>Approved</a:t>
                      </a:r>
                      <a:endParaRPr lang="en-US" sz="1600" b="0" i="0">
                        <a:solidFill>
                          <a:srgbClr val="3B3B3B"/>
                        </a:solidFill>
                        <a:effectLst/>
                        <a:latin typeface="system-ui"/>
                      </a:endParaRPr>
                    </a:p>
                  </a:txBody>
                  <a:tcPr marL="57475" marR="57475" marT="28738" marB="28738" anchor="ctr"/>
                </a:tc>
                <a:tc>
                  <a:txBody>
                    <a:bodyPr/>
                    <a:lstStyle/>
                    <a:p>
                      <a:pPr algn="l" fontAlgn="t">
                        <a:buNone/>
                      </a:pPr>
                      <a:r>
                        <a:rPr lang="en-US" sz="1600" dirty="0">
                          <a:effectLst/>
                        </a:rPr>
                        <a:t>Assigned to requests that are accepted and fully approved. Work on the Change Request may begin.</a:t>
                      </a:r>
                      <a:endParaRPr lang="en-US" sz="1600" b="0" i="0" dirty="0">
                        <a:solidFill>
                          <a:srgbClr val="3B3B3B"/>
                        </a:solidFill>
                        <a:effectLst/>
                        <a:latin typeface="system-ui"/>
                      </a:endParaRPr>
                    </a:p>
                  </a:txBody>
                  <a:tcPr marL="57475" marR="57475" marT="28738" marB="28738" anchor="ctr"/>
                </a:tc>
                <a:extLst>
                  <a:ext uri="{0D108BD9-81ED-4DB2-BD59-A6C34878D82A}">
                    <a16:rowId xmlns:a16="http://schemas.microsoft.com/office/drawing/2014/main" val="2836595530"/>
                  </a:ext>
                </a:extLst>
              </a:tr>
              <a:tr h="519305">
                <a:tc>
                  <a:txBody>
                    <a:bodyPr/>
                    <a:lstStyle/>
                    <a:p>
                      <a:pPr algn="l" fontAlgn="t">
                        <a:buNone/>
                      </a:pPr>
                      <a:r>
                        <a:rPr lang="en-US" sz="1600">
                          <a:effectLst/>
                        </a:rPr>
                        <a:t>Denied</a:t>
                      </a:r>
                      <a:endParaRPr lang="en-US" sz="1600" b="0" i="0">
                        <a:solidFill>
                          <a:srgbClr val="3B3B3B"/>
                        </a:solidFill>
                        <a:effectLst/>
                        <a:latin typeface="system-ui"/>
                      </a:endParaRPr>
                    </a:p>
                  </a:txBody>
                  <a:tcPr marL="57475" marR="57475" marT="28738" marB="28738" anchor="ctr"/>
                </a:tc>
                <a:tc>
                  <a:txBody>
                    <a:bodyPr/>
                    <a:lstStyle/>
                    <a:p>
                      <a:pPr algn="l" fontAlgn="t">
                        <a:buNone/>
                      </a:pPr>
                      <a:r>
                        <a:rPr lang="en-US" sz="1600">
                          <a:effectLst/>
                        </a:rPr>
                        <a:t>Request is rejected and closed after review by the Change Control Board.</a:t>
                      </a:r>
                      <a:endParaRPr lang="en-US" sz="1600" b="0" i="0">
                        <a:solidFill>
                          <a:srgbClr val="3B3B3B"/>
                        </a:solidFill>
                        <a:effectLst/>
                        <a:latin typeface="system-ui"/>
                      </a:endParaRPr>
                    </a:p>
                  </a:txBody>
                  <a:tcPr marL="57475" marR="57475" marT="28738" marB="28738" anchor="ctr"/>
                </a:tc>
                <a:extLst>
                  <a:ext uri="{0D108BD9-81ED-4DB2-BD59-A6C34878D82A}">
                    <a16:rowId xmlns:a16="http://schemas.microsoft.com/office/drawing/2014/main" val="3055376222"/>
                  </a:ext>
                </a:extLst>
              </a:tr>
              <a:tr h="519305">
                <a:tc>
                  <a:txBody>
                    <a:bodyPr/>
                    <a:lstStyle/>
                    <a:p>
                      <a:pPr algn="l" fontAlgn="t">
                        <a:buNone/>
                      </a:pPr>
                      <a:r>
                        <a:rPr lang="en-US" sz="1600">
                          <a:effectLst/>
                        </a:rPr>
                        <a:t>Completed</a:t>
                      </a:r>
                      <a:endParaRPr lang="en-US" sz="1600" b="0" i="0">
                        <a:solidFill>
                          <a:srgbClr val="3B3B3B"/>
                        </a:solidFill>
                        <a:effectLst/>
                        <a:latin typeface="system-ui"/>
                      </a:endParaRPr>
                    </a:p>
                  </a:txBody>
                  <a:tcPr marL="57475" marR="57475" marT="28738" marB="28738" anchor="ctr"/>
                </a:tc>
                <a:tc>
                  <a:txBody>
                    <a:bodyPr/>
                    <a:lstStyle/>
                    <a:p>
                      <a:pPr algn="l" fontAlgn="t">
                        <a:buNone/>
                      </a:pPr>
                      <a:r>
                        <a:rPr lang="en-US" sz="1600">
                          <a:effectLst/>
                        </a:rPr>
                        <a:t>Assigned at completion of the request. Indicates request was approved and fully implemented.</a:t>
                      </a:r>
                      <a:endParaRPr lang="en-US" sz="1600" b="0" i="0">
                        <a:solidFill>
                          <a:srgbClr val="3B3B3B"/>
                        </a:solidFill>
                        <a:effectLst/>
                        <a:latin typeface="system-ui"/>
                      </a:endParaRPr>
                    </a:p>
                  </a:txBody>
                  <a:tcPr marL="57475" marR="57475" marT="28738" marB="28738" anchor="ctr"/>
                </a:tc>
                <a:extLst>
                  <a:ext uri="{0D108BD9-81ED-4DB2-BD59-A6C34878D82A}">
                    <a16:rowId xmlns:a16="http://schemas.microsoft.com/office/drawing/2014/main" val="546356389"/>
                  </a:ext>
                </a:extLst>
              </a:tr>
              <a:tr h="519305">
                <a:tc>
                  <a:txBody>
                    <a:bodyPr/>
                    <a:lstStyle/>
                    <a:p>
                      <a:pPr algn="l" fontAlgn="t">
                        <a:buNone/>
                      </a:pPr>
                      <a:r>
                        <a:rPr lang="en-US" sz="1600">
                          <a:effectLst/>
                        </a:rPr>
                        <a:t>Deferred</a:t>
                      </a:r>
                      <a:endParaRPr lang="en-US" sz="1600" b="0" i="0">
                        <a:solidFill>
                          <a:srgbClr val="3B3B3B"/>
                        </a:solidFill>
                        <a:effectLst/>
                        <a:latin typeface="system-ui"/>
                      </a:endParaRPr>
                    </a:p>
                  </a:txBody>
                  <a:tcPr marL="57475" marR="57475" marT="28738" marB="28738" anchor="ctr"/>
                </a:tc>
                <a:tc>
                  <a:txBody>
                    <a:bodyPr/>
                    <a:lstStyle/>
                    <a:p>
                      <a:pPr algn="l" fontAlgn="t">
                        <a:buNone/>
                      </a:pPr>
                      <a:r>
                        <a:rPr lang="en-US" sz="1600">
                          <a:effectLst/>
                        </a:rPr>
                        <a:t>Indicates item is approved but not actively being worked due to time constraints, lack of information, or other.</a:t>
                      </a:r>
                      <a:endParaRPr lang="en-US" sz="1600" b="0" i="0">
                        <a:solidFill>
                          <a:srgbClr val="3B3B3B"/>
                        </a:solidFill>
                        <a:effectLst/>
                        <a:latin typeface="system-ui"/>
                      </a:endParaRPr>
                    </a:p>
                  </a:txBody>
                  <a:tcPr marL="57475" marR="57475" marT="28738" marB="28738" anchor="ctr"/>
                </a:tc>
                <a:extLst>
                  <a:ext uri="{0D108BD9-81ED-4DB2-BD59-A6C34878D82A}">
                    <a16:rowId xmlns:a16="http://schemas.microsoft.com/office/drawing/2014/main" val="425301548"/>
                  </a:ext>
                </a:extLst>
              </a:tr>
              <a:tr h="535659">
                <a:tc>
                  <a:txBody>
                    <a:bodyPr/>
                    <a:lstStyle/>
                    <a:p>
                      <a:pPr algn="l" fontAlgn="t">
                        <a:buNone/>
                      </a:pPr>
                      <a:r>
                        <a:rPr lang="en-US" sz="1600">
                          <a:effectLst/>
                        </a:rPr>
                        <a:t>Deferred - Not Approved</a:t>
                      </a:r>
                      <a:endParaRPr lang="en-US" sz="1600" b="0" i="0">
                        <a:solidFill>
                          <a:srgbClr val="3B3B3B"/>
                        </a:solidFill>
                        <a:effectLst/>
                        <a:latin typeface="system-ui"/>
                      </a:endParaRPr>
                    </a:p>
                  </a:txBody>
                  <a:tcPr marL="57475" marR="57475" marT="28738" marB="28738" anchor="ctr"/>
                </a:tc>
                <a:tc>
                  <a:txBody>
                    <a:bodyPr/>
                    <a:lstStyle/>
                    <a:p>
                      <a:pPr algn="l" fontAlgn="t">
                        <a:buNone/>
                      </a:pPr>
                      <a:r>
                        <a:rPr lang="en-US" sz="1600">
                          <a:effectLst/>
                        </a:rPr>
                        <a:t>Indicates the request is not approved and not being actively worked upon due to time constraints, lack of information, or other.</a:t>
                      </a:r>
                      <a:endParaRPr lang="en-US" sz="1600" b="0" i="0">
                        <a:solidFill>
                          <a:srgbClr val="3B3B3B"/>
                        </a:solidFill>
                        <a:effectLst/>
                        <a:latin typeface="system-ui"/>
                      </a:endParaRPr>
                    </a:p>
                  </a:txBody>
                  <a:tcPr marL="57475" marR="57475" marT="28738" marB="28738" anchor="ctr"/>
                </a:tc>
                <a:extLst>
                  <a:ext uri="{0D108BD9-81ED-4DB2-BD59-A6C34878D82A}">
                    <a16:rowId xmlns:a16="http://schemas.microsoft.com/office/drawing/2014/main" val="56847053"/>
                  </a:ext>
                </a:extLst>
              </a:tr>
              <a:tr h="519305">
                <a:tc>
                  <a:txBody>
                    <a:bodyPr/>
                    <a:lstStyle/>
                    <a:p>
                      <a:pPr algn="l" fontAlgn="t">
                        <a:buNone/>
                      </a:pPr>
                      <a:r>
                        <a:rPr lang="en-US" sz="1600">
                          <a:effectLst/>
                        </a:rPr>
                        <a:t>Stalled</a:t>
                      </a:r>
                      <a:endParaRPr lang="en-US" sz="1600" b="0" i="0">
                        <a:solidFill>
                          <a:srgbClr val="3B3B3B"/>
                        </a:solidFill>
                        <a:effectLst/>
                        <a:latin typeface="system-ui"/>
                      </a:endParaRPr>
                    </a:p>
                  </a:txBody>
                  <a:tcPr marL="57475" marR="57475" marT="28738" marB="28738" anchor="ctr"/>
                </a:tc>
                <a:tc>
                  <a:txBody>
                    <a:bodyPr/>
                    <a:lstStyle/>
                    <a:p>
                      <a:pPr algn="l" fontAlgn="t">
                        <a:buNone/>
                      </a:pPr>
                      <a:r>
                        <a:rPr lang="en-US" sz="1600">
                          <a:effectLst/>
                        </a:rPr>
                        <a:t>Indicates the request is approved but not progressing due to circumstances outside of the NCFS team’s control.</a:t>
                      </a:r>
                      <a:endParaRPr lang="en-US" sz="1600" b="0" i="0">
                        <a:solidFill>
                          <a:srgbClr val="3B3B3B"/>
                        </a:solidFill>
                        <a:effectLst/>
                        <a:latin typeface="system-ui"/>
                      </a:endParaRPr>
                    </a:p>
                  </a:txBody>
                  <a:tcPr marL="57475" marR="57475" marT="28738" marB="28738" anchor="ctr"/>
                </a:tc>
                <a:extLst>
                  <a:ext uri="{0D108BD9-81ED-4DB2-BD59-A6C34878D82A}">
                    <a16:rowId xmlns:a16="http://schemas.microsoft.com/office/drawing/2014/main" val="4187103689"/>
                  </a:ext>
                </a:extLst>
              </a:tr>
              <a:tr h="519305">
                <a:tc>
                  <a:txBody>
                    <a:bodyPr/>
                    <a:lstStyle/>
                    <a:p>
                      <a:pPr algn="l" fontAlgn="t">
                        <a:buNone/>
                      </a:pPr>
                      <a:r>
                        <a:rPr lang="en-US" sz="1600">
                          <a:effectLst/>
                        </a:rPr>
                        <a:t>Not CCB</a:t>
                      </a:r>
                      <a:endParaRPr lang="en-US" sz="1600" b="0" i="0">
                        <a:solidFill>
                          <a:srgbClr val="3B3B3B"/>
                        </a:solidFill>
                        <a:effectLst/>
                        <a:latin typeface="system-ui"/>
                      </a:endParaRPr>
                    </a:p>
                  </a:txBody>
                  <a:tcPr marL="57475" marR="57475" marT="28738" marB="28738" anchor="ctr"/>
                </a:tc>
                <a:tc>
                  <a:txBody>
                    <a:bodyPr/>
                    <a:lstStyle/>
                    <a:p>
                      <a:pPr algn="l" fontAlgn="t">
                        <a:buNone/>
                      </a:pPr>
                      <a:r>
                        <a:rPr lang="en-US" sz="1600">
                          <a:effectLst/>
                        </a:rPr>
                        <a:t>Indicates the item should not have been made into a Change Request. Request is closed and incomplete.</a:t>
                      </a:r>
                      <a:endParaRPr lang="en-US" sz="1600" b="0" i="0">
                        <a:solidFill>
                          <a:srgbClr val="3B3B3B"/>
                        </a:solidFill>
                        <a:effectLst/>
                        <a:latin typeface="system-ui"/>
                      </a:endParaRPr>
                    </a:p>
                  </a:txBody>
                  <a:tcPr marL="57475" marR="57475" marT="28738" marB="28738" anchor="ctr"/>
                </a:tc>
                <a:extLst>
                  <a:ext uri="{0D108BD9-81ED-4DB2-BD59-A6C34878D82A}">
                    <a16:rowId xmlns:a16="http://schemas.microsoft.com/office/drawing/2014/main" val="3941888445"/>
                  </a:ext>
                </a:extLst>
              </a:tr>
              <a:tr h="535659">
                <a:tc>
                  <a:txBody>
                    <a:bodyPr/>
                    <a:lstStyle/>
                    <a:p>
                      <a:pPr algn="l" fontAlgn="t">
                        <a:buNone/>
                      </a:pPr>
                      <a:r>
                        <a:rPr lang="en-US" sz="1600">
                          <a:effectLst/>
                        </a:rPr>
                        <a:t>Duplicate</a:t>
                      </a:r>
                      <a:endParaRPr lang="en-US" sz="1600" b="0" i="0">
                        <a:solidFill>
                          <a:srgbClr val="3B3B3B"/>
                        </a:solidFill>
                        <a:effectLst/>
                        <a:latin typeface="system-ui"/>
                      </a:endParaRPr>
                    </a:p>
                  </a:txBody>
                  <a:tcPr marL="57475" marR="57475" marT="28738" marB="28738" anchor="ctr"/>
                </a:tc>
                <a:tc>
                  <a:txBody>
                    <a:bodyPr/>
                    <a:lstStyle/>
                    <a:p>
                      <a:pPr algn="l" fontAlgn="t">
                        <a:buNone/>
                      </a:pPr>
                      <a:r>
                        <a:rPr lang="en-US" sz="1600" dirty="0">
                          <a:effectLst/>
                        </a:rPr>
                        <a:t>Indicates the request already has a Change Request ID or is similar enough to another request. Requests marked as “Duplicate” are closed, though the original may be in an active status.</a:t>
                      </a:r>
                      <a:endParaRPr lang="en-US" sz="1600" b="0" i="0" dirty="0">
                        <a:solidFill>
                          <a:srgbClr val="3B3B3B"/>
                        </a:solidFill>
                        <a:effectLst/>
                        <a:latin typeface="system-ui"/>
                      </a:endParaRPr>
                    </a:p>
                  </a:txBody>
                  <a:tcPr marL="57475" marR="57475" marT="28738" marB="28738" anchor="ctr"/>
                </a:tc>
                <a:extLst>
                  <a:ext uri="{0D108BD9-81ED-4DB2-BD59-A6C34878D82A}">
                    <a16:rowId xmlns:a16="http://schemas.microsoft.com/office/drawing/2014/main" val="3619021523"/>
                  </a:ext>
                </a:extLst>
              </a:tr>
            </a:tbl>
          </a:graphicData>
        </a:graphic>
      </p:graphicFrame>
      <p:sp>
        <p:nvSpPr>
          <p:cNvPr id="3" name="Slide Number Placeholder 2">
            <a:extLst>
              <a:ext uri="{FF2B5EF4-FFF2-40B4-BE49-F238E27FC236}">
                <a16:creationId xmlns:a16="http://schemas.microsoft.com/office/drawing/2014/main" id="{602A22E3-61D6-9DA7-C185-5E6A00603DF2}"/>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28</a:t>
            </a:fld>
            <a:endParaRPr lang="en-US"/>
          </a:p>
        </p:txBody>
      </p:sp>
      <p:cxnSp>
        <p:nvCxnSpPr>
          <p:cNvPr id="5" name="Straight Connector 4">
            <a:extLst>
              <a:ext uri="{FF2B5EF4-FFF2-40B4-BE49-F238E27FC236}">
                <a16:creationId xmlns:a16="http://schemas.microsoft.com/office/drawing/2014/main" id="{9FD3CFF8-A279-9414-922A-71364BA0E108}"/>
              </a:ext>
              <a:ext uri="{C183D7F6-B498-43B3-948B-1728B52AA6E4}">
                <adec:decorative xmlns:adec="http://schemas.microsoft.com/office/drawing/2017/decorative" val="1"/>
              </a:ext>
            </a:extLst>
          </p:cNvPr>
          <p:cNvCxnSpPr/>
          <p:nvPr/>
        </p:nvCxnSpPr>
        <p:spPr>
          <a:xfrm>
            <a:off x="537431" y="1034648"/>
            <a:ext cx="10762488" cy="0"/>
          </a:xfrm>
          <a:prstGeom prst="line">
            <a:avLst/>
          </a:prstGeom>
        </p:spPr>
        <p:style>
          <a:lnRef idx="2">
            <a:schemeClr val="accent4"/>
          </a:lnRef>
          <a:fillRef idx="0">
            <a:schemeClr val="accent4"/>
          </a:fillRef>
          <a:effectRef idx="1">
            <a:schemeClr val="accent4"/>
          </a:effectRef>
          <a:fontRef idx="minor">
            <a:schemeClr val="tx1"/>
          </a:fontRef>
        </p:style>
      </p:cxnSp>
    </p:spTree>
    <p:custDataLst>
      <p:tags r:id="rId1"/>
    </p:custDataLst>
    <p:extLst>
      <p:ext uri="{BB962C8B-B14F-4D97-AF65-F5344CB8AC3E}">
        <p14:creationId xmlns:p14="http://schemas.microsoft.com/office/powerpoint/2010/main" val="38139532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DA6F7-A0C9-E0E3-6E32-A321F177386F}"/>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B4EEC144-A805-AF5A-FA5B-06F2D5F48910}"/>
              </a:ext>
            </a:extLst>
          </p:cNvPr>
          <p:cNvSpPr>
            <a:spLocks noGrp="1"/>
          </p:cNvSpPr>
          <p:nvPr>
            <p:ph type="title"/>
          </p:nvPr>
        </p:nvSpPr>
        <p:spPr>
          <a:xfrm>
            <a:off x="483642" y="149225"/>
            <a:ext cx="11170927" cy="914400"/>
          </a:xfrm>
        </p:spPr>
        <p:txBody>
          <a:bodyPr>
            <a:normAutofit/>
          </a:bodyPr>
          <a:lstStyle/>
          <a:p>
            <a:r>
              <a:rPr lang="en-US" sz="3600" dirty="0"/>
              <a:t>NCFS Fall 2026 Newsletter </a:t>
            </a:r>
          </a:p>
        </p:txBody>
      </p:sp>
      <p:cxnSp>
        <p:nvCxnSpPr>
          <p:cNvPr id="5" name="Straight Connector 4">
            <a:extLst>
              <a:ext uri="{FF2B5EF4-FFF2-40B4-BE49-F238E27FC236}">
                <a16:creationId xmlns:a16="http://schemas.microsoft.com/office/drawing/2014/main" id="{89468058-AF7E-583B-0746-CE54B0F90404}"/>
              </a:ext>
              <a:ext uri="{C183D7F6-B498-43B3-948B-1728B52AA6E4}">
                <adec:decorative xmlns:adec="http://schemas.microsoft.com/office/drawing/2017/decorative" val="1"/>
              </a:ext>
            </a:extLst>
          </p:cNvPr>
          <p:cNvCxnSpPr/>
          <p:nvPr/>
        </p:nvCxnSpPr>
        <p:spPr>
          <a:xfrm>
            <a:off x="537431" y="1034648"/>
            <a:ext cx="10762488" cy="0"/>
          </a:xfrm>
          <a:prstGeom prst="line">
            <a:avLst/>
          </a:prstGeom>
        </p:spPr>
        <p:style>
          <a:lnRef idx="2">
            <a:schemeClr val="accent4"/>
          </a:lnRef>
          <a:fillRef idx="0">
            <a:schemeClr val="accent4"/>
          </a:fillRef>
          <a:effectRef idx="1">
            <a:schemeClr val="accent4"/>
          </a:effectRef>
          <a:fontRef idx="minor">
            <a:schemeClr val="tx1"/>
          </a:fontRef>
        </p:style>
      </p:cxnSp>
      <p:sp>
        <p:nvSpPr>
          <p:cNvPr id="2" name="TextBox 1">
            <a:extLst>
              <a:ext uri="{FF2B5EF4-FFF2-40B4-BE49-F238E27FC236}">
                <a16:creationId xmlns:a16="http://schemas.microsoft.com/office/drawing/2014/main" id="{A6DF75F1-F2DE-31FF-BB01-DA10E7BE0AF6}"/>
              </a:ext>
            </a:extLst>
          </p:cNvPr>
          <p:cNvSpPr txBox="1"/>
          <p:nvPr/>
        </p:nvSpPr>
        <p:spPr>
          <a:xfrm>
            <a:off x="483641" y="1251648"/>
            <a:ext cx="5612359" cy="5025030"/>
          </a:xfrm>
          <a:prstGeom prst="rect">
            <a:avLst/>
          </a:prstGeom>
          <a:noFill/>
        </p:spPr>
        <p:txBody>
          <a:bodyPr wrap="square" rtlCol="0">
            <a:spAutoFit/>
          </a:bodyPr>
          <a:lstStyle/>
          <a:p>
            <a:pPr marL="342900" indent="-342900">
              <a:lnSpc>
                <a:spcPct val="150000"/>
              </a:lnSpc>
              <a:buFont typeface="Arial" panose="020B0604020202020204" pitchFamily="34" charset="0"/>
              <a:buChar char="•"/>
            </a:pPr>
            <a:r>
              <a:rPr lang="en-US" sz="2400" b="1" dirty="0"/>
              <a:t>Escheat Reminders</a:t>
            </a:r>
            <a:endParaRPr lang="en-US" sz="2400" dirty="0"/>
          </a:p>
          <a:p>
            <a:pPr marL="342900" indent="-342900">
              <a:lnSpc>
                <a:spcPct val="150000"/>
              </a:lnSpc>
              <a:buFont typeface="Arial" panose="020B0604020202020204" pitchFamily="34" charset="0"/>
              <a:buChar char="•"/>
            </a:pPr>
            <a:r>
              <a:rPr lang="en-US" sz="2400" b="1" dirty="0"/>
              <a:t>1099 Updates</a:t>
            </a:r>
          </a:p>
          <a:p>
            <a:pPr marL="342900" indent="-342900">
              <a:lnSpc>
                <a:spcPct val="150000"/>
              </a:lnSpc>
              <a:buFont typeface="Arial" panose="020B0604020202020204" pitchFamily="34" charset="0"/>
              <a:buChar char="•"/>
            </a:pPr>
            <a:r>
              <a:rPr lang="en-US" sz="2400" b="1" dirty="0"/>
              <a:t>Touchpoints</a:t>
            </a:r>
          </a:p>
          <a:p>
            <a:pPr marL="342900" indent="-342900">
              <a:lnSpc>
                <a:spcPct val="150000"/>
              </a:lnSpc>
              <a:buFont typeface="Arial" panose="020B0604020202020204" pitchFamily="34" charset="0"/>
              <a:buChar char="•"/>
            </a:pPr>
            <a:r>
              <a:rPr lang="en-US" sz="2400" b="1" dirty="0"/>
              <a:t>Supplier Best Practices</a:t>
            </a:r>
          </a:p>
          <a:p>
            <a:pPr marL="342900" indent="-342900">
              <a:lnSpc>
                <a:spcPct val="150000"/>
              </a:lnSpc>
              <a:buFont typeface="Arial" panose="020B0604020202020204" pitchFamily="34" charset="0"/>
              <a:buChar char="•"/>
            </a:pPr>
            <a:r>
              <a:rPr lang="en-US" sz="2400" b="1" dirty="0"/>
              <a:t>BRIDGE Info</a:t>
            </a:r>
          </a:p>
          <a:p>
            <a:pPr marL="342900" indent="-342900">
              <a:lnSpc>
                <a:spcPct val="150000"/>
              </a:lnSpc>
              <a:buFont typeface="Arial" panose="020B0604020202020204" pitchFamily="34" charset="0"/>
              <a:buChar char="•"/>
            </a:pPr>
            <a:r>
              <a:rPr lang="en-US" sz="2400" b="1" dirty="0"/>
              <a:t>Redwood Changes</a:t>
            </a:r>
          </a:p>
          <a:p>
            <a:pPr marL="342900" indent="-342900">
              <a:lnSpc>
                <a:spcPct val="150000"/>
              </a:lnSpc>
              <a:buFont typeface="Arial" panose="020B0604020202020204" pitchFamily="34" charset="0"/>
              <a:buChar char="•"/>
            </a:pPr>
            <a:r>
              <a:rPr lang="en-US" sz="2400" b="1" dirty="0"/>
              <a:t>Year-End Recap</a:t>
            </a:r>
          </a:p>
          <a:p>
            <a:pPr marL="342900" indent="-342900">
              <a:lnSpc>
                <a:spcPct val="150000"/>
              </a:lnSpc>
              <a:buFont typeface="Arial" panose="020B0604020202020204" pitchFamily="34" charset="0"/>
              <a:buChar char="•"/>
            </a:pPr>
            <a:r>
              <a:rPr lang="en-US" sz="2400" b="1" dirty="0"/>
              <a:t>OTBI</a:t>
            </a:r>
          </a:p>
          <a:p>
            <a:pPr>
              <a:lnSpc>
                <a:spcPct val="150000"/>
              </a:lnSpc>
            </a:pPr>
            <a:r>
              <a:rPr lang="en-US" sz="2400" b="1" dirty="0">
                <a:hlinkClick r:id="rId4">
                  <a:extLst>
                    <a:ext uri="{A12FA001-AC4F-418D-AE19-62706E023703}">
                      <ahyp:hlinkClr xmlns:ahyp="http://schemas.microsoft.com/office/drawing/2018/hyperlinkcolor" val="tx"/>
                    </a:ext>
                  </a:extLst>
                </a:hlinkClick>
              </a:rPr>
              <a:t>NCFS Newsletter</a:t>
            </a:r>
            <a:r>
              <a:rPr lang="en-US" sz="2400" b="1" dirty="0"/>
              <a:t> – Coming this month!</a:t>
            </a:r>
          </a:p>
        </p:txBody>
      </p:sp>
      <p:pic>
        <p:nvPicPr>
          <p:cNvPr id="4" name="Picture 3">
            <a:extLst>
              <a:ext uri="{FF2B5EF4-FFF2-40B4-BE49-F238E27FC236}">
                <a16:creationId xmlns:a16="http://schemas.microsoft.com/office/drawing/2014/main" id="{A9E1DD3C-D153-25F1-E69D-221F8C4FF70C}"/>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6158953" y="1251648"/>
            <a:ext cx="4876165" cy="4714240"/>
          </a:xfrm>
          <a:prstGeom prst="rect">
            <a:avLst/>
          </a:prstGeom>
        </p:spPr>
      </p:pic>
      <p:sp>
        <p:nvSpPr>
          <p:cNvPr id="3" name="Slide Number Placeholder 2">
            <a:extLst>
              <a:ext uri="{FF2B5EF4-FFF2-40B4-BE49-F238E27FC236}">
                <a16:creationId xmlns:a16="http://schemas.microsoft.com/office/drawing/2014/main" id="{49868DD0-D621-F716-1187-52E699ECF413}"/>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29</a:t>
            </a:fld>
            <a:endParaRPr lang="en-US"/>
          </a:p>
        </p:txBody>
      </p:sp>
    </p:spTree>
    <p:custDataLst>
      <p:tags r:id="rId1"/>
    </p:custDataLst>
    <p:extLst>
      <p:ext uri="{BB962C8B-B14F-4D97-AF65-F5344CB8AC3E}">
        <p14:creationId xmlns:p14="http://schemas.microsoft.com/office/powerpoint/2010/main" val="21364494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D447C-09B3-18B8-A86A-4F6BDBA97E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5D164F-ECE4-6906-F627-3CB67A4808DA}"/>
              </a:ext>
            </a:extLst>
          </p:cNvPr>
          <p:cNvSpPr>
            <a:spLocks noGrp="1"/>
          </p:cNvSpPr>
          <p:nvPr>
            <p:ph type="title"/>
          </p:nvPr>
        </p:nvSpPr>
        <p:spPr>
          <a:xfrm>
            <a:off x="415635" y="186833"/>
            <a:ext cx="11209437" cy="914400"/>
          </a:xfrm>
        </p:spPr>
        <p:txBody>
          <a:bodyPr>
            <a:noAutofit/>
          </a:bodyPr>
          <a:lstStyle/>
          <a:p>
            <a:r>
              <a:rPr lang="en-US" sz="3600" dirty="0"/>
              <a:t>NCFS Insights Attendance</a:t>
            </a:r>
          </a:p>
        </p:txBody>
      </p:sp>
      <p:graphicFrame>
        <p:nvGraphicFramePr>
          <p:cNvPr id="7" name="Chart 6" descr="NCFS Insights Monthly Attendance: February 111 Agency, 61 Interface; March 137 Agency, 35 Interface; April 136 Agency, 40 Interface; May 175 Agency, 41 Interface; June 168 Agency, 39 Interface; July 162 Agency, 28 Interface; August 157 Agency, 22 Interface; September 161 Agency, 22 Interface.">
            <a:extLst>
              <a:ext uri="{FF2B5EF4-FFF2-40B4-BE49-F238E27FC236}">
                <a16:creationId xmlns:a16="http://schemas.microsoft.com/office/drawing/2014/main" id="{7D78B2E5-22D5-E141-538A-78FCEAC6FC8C}"/>
              </a:ext>
            </a:extLst>
          </p:cNvPr>
          <p:cNvGraphicFramePr>
            <a:graphicFrameLocks/>
          </p:cNvGraphicFramePr>
          <p:nvPr>
            <p:extLst>
              <p:ext uri="{D42A27DB-BD31-4B8C-83A1-F6EECF244321}">
                <p14:modId xmlns:p14="http://schemas.microsoft.com/office/powerpoint/2010/main" val="226535133"/>
              </p:ext>
            </p:extLst>
          </p:nvPr>
        </p:nvGraphicFramePr>
        <p:xfrm>
          <a:off x="566928" y="1187481"/>
          <a:ext cx="10177272" cy="4820127"/>
        </p:xfrm>
        <a:graphic>
          <a:graphicData uri="http://schemas.openxmlformats.org/drawingml/2006/chart">
            <c:chart xmlns:c="http://schemas.openxmlformats.org/drawingml/2006/chart" xmlns:r="http://schemas.openxmlformats.org/officeDocument/2006/relationships" r:id="rId3"/>
          </a:graphicData>
        </a:graphic>
      </p:graphicFrame>
      <p:sp>
        <p:nvSpPr>
          <p:cNvPr id="3" name="Slide Number Placeholder 2">
            <a:extLst>
              <a:ext uri="{FF2B5EF4-FFF2-40B4-BE49-F238E27FC236}">
                <a16:creationId xmlns:a16="http://schemas.microsoft.com/office/drawing/2014/main" id="{18B1B846-7D25-E0CF-B43F-A9AB76252E02}"/>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30</a:t>
            </a:fld>
            <a:endParaRPr lang="en-US"/>
          </a:p>
        </p:txBody>
      </p:sp>
      <p:cxnSp>
        <p:nvCxnSpPr>
          <p:cNvPr id="5" name="Straight Connector 4">
            <a:extLst>
              <a:ext uri="{FF2B5EF4-FFF2-40B4-BE49-F238E27FC236}">
                <a16:creationId xmlns:a16="http://schemas.microsoft.com/office/drawing/2014/main" id="{C8334D43-583A-49C8-71C6-D0E34EDD7874}"/>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11757940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CA6191-F94C-9AD4-28F4-03CB061CF1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508E93F-D021-08EE-0581-3D0E0ACE9354}"/>
              </a:ext>
            </a:extLst>
          </p:cNvPr>
          <p:cNvSpPr>
            <a:spLocks noGrp="1"/>
          </p:cNvSpPr>
          <p:nvPr>
            <p:ph type="title"/>
          </p:nvPr>
        </p:nvSpPr>
        <p:spPr>
          <a:xfrm>
            <a:off x="415635" y="261432"/>
            <a:ext cx="11209437" cy="914400"/>
          </a:xfrm>
        </p:spPr>
        <p:txBody>
          <a:bodyPr>
            <a:normAutofit/>
          </a:bodyPr>
          <a:lstStyle/>
          <a:p>
            <a:r>
              <a:rPr lang="en-US" sz="3600" dirty="0"/>
              <a:t>October 2026 Functional Calendar</a:t>
            </a:r>
            <a:endParaRPr lang="en-US" sz="2400" dirty="0"/>
          </a:p>
        </p:txBody>
      </p:sp>
      <p:sp>
        <p:nvSpPr>
          <p:cNvPr id="4" name="TextBox 3">
            <a:extLst>
              <a:ext uri="{FF2B5EF4-FFF2-40B4-BE49-F238E27FC236}">
                <a16:creationId xmlns:a16="http://schemas.microsoft.com/office/drawing/2014/main" id="{C74B5626-9DB5-50BD-6714-96ABD04F85F8}"/>
              </a:ext>
            </a:extLst>
          </p:cNvPr>
          <p:cNvSpPr txBox="1"/>
          <p:nvPr/>
        </p:nvSpPr>
        <p:spPr>
          <a:xfrm>
            <a:off x="415635" y="1065613"/>
            <a:ext cx="7099933" cy="5632311"/>
          </a:xfrm>
          <a:prstGeom prst="rect">
            <a:avLst/>
          </a:prstGeom>
          <a:noFill/>
        </p:spPr>
        <p:txBody>
          <a:bodyPr wrap="square" rtlCol="0">
            <a:spAutoFit/>
          </a:bodyPr>
          <a:lstStyle/>
          <a:p>
            <a:r>
              <a:rPr lang="en-US" b="1" dirty="0"/>
              <a:t>October 1</a:t>
            </a:r>
          </a:p>
          <a:p>
            <a:pPr marL="285750" indent="-285750">
              <a:buFont typeface="Arial" panose="020B0604020202020204" pitchFamily="34" charset="0"/>
              <a:buChar char="•"/>
            </a:pPr>
            <a:r>
              <a:rPr lang="en-US" dirty="0">
                <a:solidFill>
                  <a:srgbClr val="038940"/>
                </a:solidFill>
              </a:rPr>
              <a:t>Begin Escheats activities in accordance with DST guidelines</a:t>
            </a:r>
          </a:p>
          <a:p>
            <a:pPr marL="285750" indent="-285750">
              <a:buFont typeface="Arial" panose="020B0604020202020204" pitchFamily="34" charset="0"/>
              <a:buChar char="•"/>
            </a:pPr>
            <a:r>
              <a:rPr lang="en-US" dirty="0">
                <a:solidFill>
                  <a:srgbClr val="038940"/>
                </a:solidFill>
              </a:rPr>
              <a:t>Close Subledgers for September</a:t>
            </a:r>
          </a:p>
          <a:p>
            <a:r>
              <a:rPr lang="en-US" b="1" dirty="0"/>
              <a:t>October 5</a:t>
            </a:r>
          </a:p>
          <a:p>
            <a:pPr marL="285750" indent="-285750">
              <a:buFont typeface="Arial" panose="020B0604020202020204" pitchFamily="34" charset="0"/>
              <a:buChar char="•"/>
            </a:pPr>
            <a:r>
              <a:rPr lang="en-US" dirty="0">
                <a:solidFill>
                  <a:srgbClr val="038940"/>
                </a:solidFill>
              </a:rPr>
              <a:t>Correct invoices incorrectly keyed to future year PO lines</a:t>
            </a:r>
          </a:p>
          <a:p>
            <a:pPr marL="285750" indent="-285750">
              <a:buFont typeface="Arial" panose="020B0604020202020204" pitchFamily="34" charset="0"/>
              <a:buChar char="•"/>
            </a:pPr>
            <a:r>
              <a:rPr lang="en-US" dirty="0">
                <a:solidFill>
                  <a:srgbClr val="038940"/>
                </a:solidFill>
              </a:rPr>
              <a:t>Finally Close POs that won't be invoiced</a:t>
            </a:r>
          </a:p>
          <a:p>
            <a:r>
              <a:rPr lang="en-US" b="1" dirty="0"/>
              <a:t>October 7: </a:t>
            </a:r>
            <a:r>
              <a:rPr lang="en-US" dirty="0">
                <a:solidFill>
                  <a:srgbClr val="7030A0"/>
                </a:solidFill>
              </a:rPr>
              <a:t>NCFS Insights Session 1 PM - 2 PM</a:t>
            </a:r>
          </a:p>
          <a:p>
            <a:r>
              <a:rPr lang="en-US" b="1" dirty="0"/>
              <a:t>October 14: </a:t>
            </a:r>
            <a:r>
              <a:rPr lang="en-US" dirty="0">
                <a:solidFill>
                  <a:srgbClr val="0976AE"/>
                </a:solidFill>
              </a:rPr>
              <a:t>September 2026 Certification Deadline</a:t>
            </a:r>
          </a:p>
          <a:p>
            <a:r>
              <a:rPr lang="en-US" b="1" dirty="0"/>
              <a:t>October 19</a:t>
            </a:r>
            <a:r>
              <a:rPr lang="en-US" dirty="0"/>
              <a:t>: </a:t>
            </a:r>
            <a:r>
              <a:rPr lang="en-US" dirty="0">
                <a:solidFill>
                  <a:srgbClr val="038940"/>
                </a:solidFill>
              </a:rPr>
              <a:t>Resolve invoices on hold</a:t>
            </a:r>
          </a:p>
          <a:p>
            <a:r>
              <a:rPr lang="en-US" b="1" dirty="0"/>
              <a:t>October 29</a:t>
            </a:r>
          </a:p>
          <a:p>
            <a:pPr marL="285750" indent="-285750">
              <a:buFont typeface="Arial" panose="020B0604020202020204" pitchFamily="34" charset="0"/>
              <a:buChar char="•"/>
            </a:pPr>
            <a:r>
              <a:rPr lang="en-US" dirty="0">
                <a:solidFill>
                  <a:srgbClr val="0976AE"/>
                </a:solidFill>
              </a:rPr>
              <a:t>Final Day for September IC Transactions Deadline 10:25 AM</a:t>
            </a:r>
          </a:p>
          <a:p>
            <a:pPr marL="285750" indent="-285750">
              <a:buFont typeface="Arial" panose="020B0604020202020204" pitchFamily="34" charset="0"/>
              <a:buChar char="•"/>
            </a:pPr>
            <a:r>
              <a:rPr lang="en-US" dirty="0">
                <a:solidFill>
                  <a:srgbClr val="0976AE"/>
                </a:solidFill>
              </a:rPr>
              <a:t>IC Module Closed for September</a:t>
            </a:r>
          </a:p>
          <a:p>
            <a:pPr marL="285750" indent="-285750">
              <a:buFont typeface="Arial" panose="020B0604020202020204" pitchFamily="34" charset="0"/>
              <a:buChar char="•"/>
            </a:pPr>
            <a:r>
              <a:rPr lang="en-US" dirty="0">
                <a:solidFill>
                  <a:srgbClr val="0976AE"/>
                </a:solidFill>
              </a:rPr>
              <a:t>Open IC Module for November</a:t>
            </a:r>
          </a:p>
          <a:p>
            <a:r>
              <a:rPr lang="en-US" b="1" dirty="0"/>
              <a:t>October 30</a:t>
            </a:r>
          </a:p>
          <a:p>
            <a:pPr marL="285750" indent="-285750">
              <a:buFont typeface="Arial" panose="020B0604020202020204" pitchFamily="34" charset="0"/>
              <a:buChar char="•"/>
            </a:pPr>
            <a:r>
              <a:rPr lang="en-US" dirty="0">
                <a:solidFill>
                  <a:srgbClr val="0976AE"/>
                </a:solidFill>
              </a:rPr>
              <a:t>Close GL for September</a:t>
            </a:r>
          </a:p>
          <a:p>
            <a:pPr marL="285750" indent="-285750">
              <a:buFont typeface="Arial" panose="020B0604020202020204" pitchFamily="34" charset="0"/>
              <a:buChar char="•"/>
            </a:pPr>
            <a:r>
              <a:rPr lang="en-US" dirty="0">
                <a:solidFill>
                  <a:srgbClr val="038940"/>
                </a:solidFill>
              </a:rPr>
              <a:t>Correct ADFDI Invoice Import Errors by 3:30 PM</a:t>
            </a:r>
          </a:p>
          <a:p>
            <a:pPr marL="285750" indent="-285750">
              <a:buFont typeface="Arial" panose="020B0604020202020204" pitchFamily="34" charset="0"/>
              <a:buChar char="•"/>
            </a:pPr>
            <a:r>
              <a:rPr lang="en-US" dirty="0">
                <a:solidFill>
                  <a:srgbClr val="0976AE"/>
                </a:solidFill>
              </a:rPr>
              <a:t>Open GL for November</a:t>
            </a:r>
          </a:p>
          <a:p>
            <a:pPr marL="285750" indent="-285750">
              <a:buFont typeface="Arial" panose="020B0604020202020204" pitchFamily="34" charset="0"/>
              <a:buChar char="•"/>
            </a:pPr>
            <a:r>
              <a:rPr lang="en-US" dirty="0">
                <a:solidFill>
                  <a:srgbClr val="038940"/>
                </a:solidFill>
              </a:rPr>
              <a:t>Open Subledgers for November</a:t>
            </a:r>
          </a:p>
          <a:p>
            <a:pPr marL="285750" indent="-285750">
              <a:buFont typeface="Arial" panose="020B0604020202020204" pitchFamily="34" charset="0"/>
              <a:buChar char="•"/>
            </a:pPr>
            <a:r>
              <a:rPr lang="en-US" dirty="0">
                <a:solidFill>
                  <a:srgbClr val="038940"/>
                </a:solidFill>
              </a:rPr>
              <a:t>PPRs October deadline 10:25 AM</a:t>
            </a:r>
          </a:p>
          <a:p>
            <a:pPr marL="285750" indent="-285750">
              <a:buFont typeface="Arial" panose="020B0604020202020204" pitchFamily="34" charset="0"/>
              <a:buChar char="•"/>
            </a:pPr>
            <a:r>
              <a:rPr lang="en-US" dirty="0">
                <a:solidFill>
                  <a:srgbClr val="0976AE"/>
                </a:solidFill>
              </a:rPr>
              <a:t>September GL Journals due by 10:25 AM</a:t>
            </a:r>
          </a:p>
        </p:txBody>
      </p:sp>
      <p:sp>
        <p:nvSpPr>
          <p:cNvPr id="11" name="TextBox 10">
            <a:extLst>
              <a:ext uri="{FF2B5EF4-FFF2-40B4-BE49-F238E27FC236}">
                <a16:creationId xmlns:a16="http://schemas.microsoft.com/office/drawing/2014/main" id="{B1E62E04-1862-F1B1-A901-D3229F8D2118}"/>
              </a:ext>
            </a:extLst>
          </p:cNvPr>
          <p:cNvSpPr txBox="1"/>
          <p:nvPr/>
        </p:nvSpPr>
        <p:spPr>
          <a:xfrm>
            <a:off x="7601266" y="1072479"/>
            <a:ext cx="4251558" cy="4770537"/>
          </a:xfrm>
          <a:prstGeom prst="rect">
            <a:avLst/>
          </a:prstGeom>
          <a:noFill/>
        </p:spPr>
        <p:txBody>
          <a:bodyPr wrap="square">
            <a:spAutoFit/>
          </a:bodyPr>
          <a:lstStyle/>
          <a:p>
            <a:pPr>
              <a:spcBef>
                <a:spcPts val="600"/>
              </a:spcBef>
              <a:spcAft>
                <a:spcPts val="600"/>
              </a:spcAft>
            </a:pPr>
            <a:r>
              <a:rPr lang="en-US" b="1" u="sng" dirty="0"/>
              <a:t>Key</a:t>
            </a:r>
            <a:r>
              <a:rPr lang="en-US" dirty="0"/>
              <a:t>: </a:t>
            </a:r>
          </a:p>
          <a:p>
            <a:pPr>
              <a:spcBef>
                <a:spcPts val="600"/>
              </a:spcBef>
              <a:spcAft>
                <a:spcPts val="600"/>
              </a:spcAft>
            </a:pPr>
            <a:r>
              <a:rPr lang="en-US" dirty="0">
                <a:solidFill>
                  <a:srgbClr val="038940"/>
                </a:solidFill>
              </a:rPr>
              <a:t>Green</a:t>
            </a:r>
            <a:r>
              <a:rPr lang="en-US" dirty="0"/>
              <a:t> = Subledgers - Accounts Payable, Fixed Assets, Inventory, and Accounts Receivable </a:t>
            </a:r>
          </a:p>
          <a:p>
            <a:pPr>
              <a:spcBef>
                <a:spcPts val="600"/>
              </a:spcBef>
              <a:spcAft>
                <a:spcPts val="600"/>
              </a:spcAft>
            </a:pPr>
            <a:r>
              <a:rPr lang="en-US" dirty="0">
                <a:solidFill>
                  <a:srgbClr val="0976AE"/>
                </a:solidFill>
              </a:rPr>
              <a:t>Light Blue </a:t>
            </a:r>
            <a:r>
              <a:rPr lang="en-US" dirty="0"/>
              <a:t>= General Ledger and Cash Management </a:t>
            </a:r>
          </a:p>
          <a:p>
            <a:pPr>
              <a:spcBef>
                <a:spcPts val="600"/>
              </a:spcBef>
              <a:spcAft>
                <a:spcPts val="600"/>
              </a:spcAft>
            </a:pPr>
            <a:r>
              <a:rPr lang="en-US" dirty="0">
                <a:solidFill>
                  <a:srgbClr val="022B3F"/>
                </a:solidFill>
              </a:rPr>
              <a:t>Dark Blue </a:t>
            </a:r>
            <a:r>
              <a:rPr lang="en-US" dirty="0"/>
              <a:t>= Fixed Assets</a:t>
            </a:r>
          </a:p>
          <a:p>
            <a:pPr>
              <a:spcBef>
                <a:spcPts val="600"/>
              </a:spcBef>
              <a:spcAft>
                <a:spcPts val="600"/>
              </a:spcAft>
            </a:pPr>
            <a:r>
              <a:rPr lang="en-US" dirty="0">
                <a:solidFill>
                  <a:srgbClr val="7030A0"/>
                </a:solidFill>
              </a:rPr>
              <a:t>Purple</a:t>
            </a:r>
            <a:r>
              <a:rPr lang="en-US" dirty="0"/>
              <a:t> = NCFS Insights and Information Sessions </a:t>
            </a:r>
          </a:p>
          <a:p>
            <a:pPr>
              <a:spcBef>
                <a:spcPts val="600"/>
              </a:spcBef>
              <a:spcAft>
                <a:spcPts val="600"/>
              </a:spcAft>
            </a:pPr>
            <a:r>
              <a:rPr lang="en-US" dirty="0">
                <a:solidFill>
                  <a:srgbClr val="C00000"/>
                </a:solidFill>
              </a:rPr>
              <a:t>Red</a:t>
            </a:r>
            <a:r>
              <a:rPr lang="en-US" dirty="0"/>
              <a:t> = State Holiday</a:t>
            </a:r>
          </a:p>
          <a:p>
            <a:pPr>
              <a:spcBef>
                <a:spcPts val="600"/>
              </a:spcBef>
              <a:spcAft>
                <a:spcPts val="600"/>
              </a:spcAft>
            </a:pPr>
            <a:r>
              <a:rPr lang="en-US" dirty="0">
                <a:solidFill>
                  <a:srgbClr val="7C5546"/>
                </a:solidFill>
              </a:rPr>
              <a:t>Brown</a:t>
            </a:r>
            <a:r>
              <a:rPr lang="en-US" dirty="0"/>
              <a:t> = 2026 ACFR</a:t>
            </a:r>
            <a:endParaRPr lang="en-US" dirty="0">
              <a:hlinkClick r:id="rId3"/>
            </a:endParaRPr>
          </a:p>
          <a:p>
            <a:pPr>
              <a:spcBef>
                <a:spcPts val="600"/>
              </a:spcBef>
              <a:spcAft>
                <a:spcPts val="600"/>
              </a:spcAft>
            </a:pPr>
            <a:r>
              <a:rPr lang="en-US" dirty="0">
                <a:hlinkClick r:id="rId3"/>
              </a:rPr>
              <a:t>Calendars</a:t>
            </a:r>
            <a:r>
              <a:rPr lang="en-US" dirty="0"/>
              <a:t> can be viewed as a monthly, weekly, or list view.</a:t>
            </a:r>
          </a:p>
        </p:txBody>
      </p:sp>
      <p:sp>
        <p:nvSpPr>
          <p:cNvPr id="3" name="Slide Number Placeholder 2">
            <a:extLst>
              <a:ext uri="{FF2B5EF4-FFF2-40B4-BE49-F238E27FC236}">
                <a16:creationId xmlns:a16="http://schemas.microsoft.com/office/drawing/2014/main" id="{3E67C564-162E-F4B4-AEDB-6CED409DD422}"/>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31</a:t>
            </a:fld>
            <a:endParaRPr lang="en-US"/>
          </a:p>
        </p:txBody>
      </p:sp>
      <p:cxnSp>
        <p:nvCxnSpPr>
          <p:cNvPr id="5" name="Straight Connector 4">
            <a:extLst>
              <a:ext uri="{FF2B5EF4-FFF2-40B4-BE49-F238E27FC236}">
                <a16:creationId xmlns:a16="http://schemas.microsoft.com/office/drawing/2014/main" id="{2A9B1CF0-893D-8099-3B58-4F165824833C}"/>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8190288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3FBE2-5D39-46B2-F161-FE40C2E11E2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BCE97DF-3B42-CFD1-7F84-ACD286C7B328}"/>
              </a:ext>
            </a:extLst>
          </p:cNvPr>
          <p:cNvSpPr>
            <a:spLocks noGrp="1"/>
          </p:cNvSpPr>
          <p:nvPr>
            <p:ph type="title"/>
          </p:nvPr>
        </p:nvSpPr>
        <p:spPr>
          <a:xfrm>
            <a:off x="415635" y="261432"/>
            <a:ext cx="11209437" cy="914400"/>
          </a:xfrm>
        </p:spPr>
        <p:txBody>
          <a:bodyPr>
            <a:normAutofit/>
          </a:bodyPr>
          <a:lstStyle/>
          <a:p>
            <a:r>
              <a:rPr lang="en-US" sz="3600" dirty="0"/>
              <a:t>November 2026 Functional Calendar</a:t>
            </a:r>
            <a:endParaRPr lang="en-US" sz="2400" dirty="0"/>
          </a:p>
        </p:txBody>
      </p:sp>
      <p:sp>
        <p:nvSpPr>
          <p:cNvPr id="4" name="TextBox 3">
            <a:extLst>
              <a:ext uri="{FF2B5EF4-FFF2-40B4-BE49-F238E27FC236}">
                <a16:creationId xmlns:a16="http://schemas.microsoft.com/office/drawing/2014/main" id="{68FA4810-7DDD-2E43-7406-D9F7CE7D40E2}"/>
              </a:ext>
            </a:extLst>
          </p:cNvPr>
          <p:cNvSpPr txBox="1"/>
          <p:nvPr/>
        </p:nvSpPr>
        <p:spPr>
          <a:xfrm>
            <a:off x="415635" y="1065613"/>
            <a:ext cx="7099933" cy="5909310"/>
          </a:xfrm>
          <a:prstGeom prst="rect">
            <a:avLst/>
          </a:prstGeom>
          <a:noFill/>
        </p:spPr>
        <p:txBody>
          <a:bodyPr wrap="square" rtlCol="0">
            <a:spAutoFit/>
          </a:bodyPr>
          <a:lstStyle/>
          <a:p>
            <a:r>
              <a:rPr lang="en-US" b="1" dirty="0"/>
              <a:t>November 2</a:t>
            </a:r>
          </a:p>
          <a:p>
            <a:pPr marL="285750" indent="-285750">
              <a:buFont typeface="Arial" panose="020B0604020202020204" pitchFamily="34" charset="0"/>
              <a:buChar char="•"/>
            </a:pPr>
            <a:r>
              <a:rPr lang="en-US" dirty="0">
                <a:solidFill>
                  <a:srgbClr val="038940"/>
                </a:solidFill>
              </a:rPr>
              <a:t>Close Subledgers for October</a:t>
            </a:r>
          </a:p>
          <a:p>
            <a:pPr marL="285750" indent="-285750">
              <a:buFont typeface="Arial" panose="020B0604020202020204" pitchFamily="34" charset="0"/>
              <a:buChar char="•"/>
            </a:pPr>
            <a:r>
              <a:rPr lang="en-US" dirty="0">
                <a:solidFill>
                  <a:srgbClr val="038940"/>
                </a:solidFill>
              </a:rPr>
              <a:t>Correct invoices incorrectly keyed to future year PO lines</a:t>
            </a:r>
          </a:p>
          <a:p>
            <a:pPr marL="285750" indent="-285750">
              <a:buFont typeface="Arial" panose="020B0604020202020204" pitchFamily="34" charset="0"/>
              <a:buChar char="•"/>
            </a:pPr>
            <a:r>
              <a:rPr lang="en-US" dirty="0">
                <a:solidFill>
                  <a:srgbClr val="038940"/>
                </a:solidFill>
              </a:rPr>
              <a:t>Finally Close POs that won't be invoiced</a:t>
            </a:r>
          </a:p>
          <a:p>
            <a:r>
              <a:rPr lang="en-US" b="1" dirty="0"/>
              <a:t>November 4: </a:t>
            </a:r>
            <a:r>
              <a:rPr lang="en-US" dirty="0">
                <a:solidFill>
                  <a:srgbClr val="7030A0"/>
                </a:solidFill>
              </a:rPr>
              <a:t>NCFS Insights Session 1 PM - 2 PM</a:t>
            </a:r>
          </a:p>
          <a:p>
            <a:r>
              <a:rPr lang="en-US" b="1" dirty="0"/>
              <a:t>November 11: </a:t>
            </a:r>
            <a:r>
              <a:rPr lang="en-US" dirty="0">
                <a:solidFill>
                  <a:srgbClr val="C00000"/>
                </a:solidFill>
              </a:rPr>
              <a:t>Veterans Day</a:t>
            </a:r>
          </a:p>
          <a:p>
            <a:r>
              <a:rPr lang="en-US" b="1" dirty="0"/>
              <a:t>November 16</a:t>
            </a:r>
          </a:p>
          <a:p>
            <a:pPr marL="285750" indent="-285750">
              <a:buFont typeface="Arial" panose="020B0604020202020204" pitchFamily="34" charset="0"/>
              <a:buChar char="•"/>
            </a:pPr>
            <a:r>
              <a:rPr lang="en-US" dirty="0">
                <a:solidFill>
                  <a:srgbClr val="0976AE"/>
                </a:solidFill>
              </a:rPr>
              <a:t>October 2026 Certification Deadline</a:t>
            </a:r>
          </a:p>
          <a:p>
            <a:pPr marL="285750" indent="-285750">
              <a:buFont typeface="Arial" panose="020B0604020202020204" pitchFamily="34" charset="0"/>
              <a:buChar char="•"/>
            </a:pPr>
            <a:r>
              <a:rPr lang="en-US" dirty="0">
                <a:solidFill>
                  <a:srgbClr val="038940"/>
                </a:solidFill>
              </a:rPr>
              <a:t>Resolve invoices on hold</a:t>
            </a:r>
          </a:p>
          <a:p>
            <a:r>
              <a:rPr lang="en-US" b="1" dirty="0"/>
              <a:t>November 25</a:t>
            </a:r>
          </a:p>
          <a:p>
            <a:pPr marL="285750" indent="-285750">
              <a:buFont typeface="Arial" panose="020B0604020202020204" pitchFamily="34" charset="0"/>
              <a:buChar char="•"/>
            </a:pPr>
            <a:r>
              <a:rPr lang="en-US" dirty="0">
                <a:solidFill>
                  <a:srgbClr val="0976AE"/>
                </a:solidFill>
              </a:rPr>
              <a:t>Final Day for October IC Transactions Deadline 10:25 AM</a:t>
            </a:r>
          </a:p>
          <a:p>
            <a:pPr marL="285750" indent="-285750">
              <a:buFont typeface="Arial" panose="020B0604020202020204" pitchFamily="34" charset="0"/>
              <a:buChar char="•"/>
            </a:pPr>
            <a:r>
              <a:rPr lang="en-US" dirty="0">
                <a:solidFill>
                  <a:srgbClr val="0976AE"/>
                </a:solidFill>
              </a:rPr>
              <a:t>IC Module Closed for October</a:t>
            </a:r>
          </a:p>
          <a:p>
            <a:pPr marL="285750" indent="-285750">
              <a:buFont typeface="Arial" panose="020B0604020202020204" pitchFamily="34" charset="0"/>
              <a:buChar char="•"/>
            </a:pPr>
            <a:r>
              <a:rPr lang="en-US" dirty="0">
                <a:solidFill>
                  <a:srgbClr val="0976AE"/>
                </a:solidFill>
              </a:rPr>
              <a:t>Open IC Module for December</a:t>
            </a:r>
          </a:p>
          <a:p>
            <a:r>
              <a:rPr lang="en-US" b="1" dirty="0"/>
              <a:t>November 26 &amp; 27: </a:t>
            </a:r>
            <a:r>
              <a:rPr lang="en-US" dirty="0">
                <a:solidFill>
                  <a:srgbClr val="C00000"/>
                </a:solidFill>
              </a:rPr>
              <a:t>Thanksgiving</a:t>
            </a:r>
          </a:p>
          <a:p>
            <a:r>
              <a:rPr lang="en-US" b="1" dirty="0"/>
              <a:t>November 30</a:t>
            </a:r>
          </a:p>
          <a:p>
            <a:pPr marL="285750" indent="-285750">
              <a:buFont typeface="Arial" panose="020B0604020202020204" pitchFamily="34" charset="0"/>
              <a:buChar char="•"/>
            </a:pPr>
            <a:r>
              <a:rPr lang="en-US" dirty="0">
                <a:solidFill>
                  <a:srgbClr val="0976AE"/>
                </a:solidFill>
              </a:rPr>
              <a:t>Close GL for October</a:t>
            </a:r>
          </a:p>
          <a:p>
            <a:pPr marL="285750" indent="-285750">
              <a:buFont typeface="Arial" panose="020B0604020202020204" pitchFamily="34" charset="0"/>
              <a:buChar char="•"/>
            </a:pPr>
            <a:r>
              <a:rPr lang="en-US" dirty="0">
                <a:solidFill>
                  <a:srgbClr val="038940"/>
                </a:solidFill>
              </a:rPr>
              <a:t>Correct ADFDI Invoice Import Errors by 3:30 PM</a:t>
            </a:r>
          </a:p>
          <a:p>
            <a:pPr marL="285750" indent="-285750">
              <a:buFont typeface="Arial" panose="020B0604020202020204" pitchFamily="34" charset="0"/>
              <a:buChar char="•"/>
            </a:pPr>
            <a:r>
              <a:rPr lang="en-US" dirty="0">
                <a:solidFill>
                  <a:srgbClr val="0976AE"/>
                </a:solidFill>
              </a:rPr>
              <a:t>October GL Journals due by 10:25 AM</a:t>
            </a:r>
          </a:p>
          <a:p>
            <a:pPr marL="285750" indent="-285750">
              <a:buFont typeface="Arial" panose="020B0604020202020204" pitchFamily="34" charset="0"/>
              <a:buChar char="•"/>
            </a:pPr>
            <a:r>
              <a:rPr lang="en-US" dirty="0">
                <a:solidFill>
                  <a:srgbClr val="0976AE"/>
                </a:solidFill>
              </a:rPr>
              <a:t>Open GL for December</a:t>
            </a:r>
          </a:p>
          <a:p>
            <a:pPr marL="285750" indent="-285750">
              <a:buFont typeface="Arial" panose="020B0604020202020204" pitchFamily="34" charset="0"/>
              <a:buChar char="•"/>
            </a:pPr>
            <a:r>
              <a:rPr lang="en-US" dirty="0">
                <a:solidFill>
                  <a:srgbClr val="038940"/>
                </a:solidFill>
              </a:rPr>
              <a:t>Open Subledgers for December</a:t>
            </a:r>
          </a:p>
          <a:p>
            <a:pPr marL="285750" indent="-285750">
              <a:buFont typeface="Arial" panose="020B0604020202020204" pitchFamily="34" charset="0"/>
              <a:buChar char="•"/>
            </a:pPr>
            <a:r>
              <a:rPr lang="en-US" dirty="0">
                <a:solidFill>
                  <a:srgbClr val="038940"/>
                </a:solidFill>
              </a:rPr>
              <a:t>PPRs November Deadline 10:25 AM</a:t>
            </a:r>
          </a:p>
        </p:txBody>
      </p:sp>
      <p:sp>
        <p:nvSpPr>
          <p:cNvPr id="11" name="TextBox 10">
            <a:extLst>
              <a:ext uri="{FF2B5EF4-FFF2-40B4-BE49-F238E27FC236}">
                <a16:creationId xmlns:a16="http://schemas.microsoft.com/office/drawing/2014/main" id="{3D8D1A61-E57F-324A-91C8-28B79227EA48}"/>
              </a:ext>
            </a:extLst>
          </p:cNvPr>
          <p:cNvSpPr txBox="1"/>
          <p:nvPr/>
        </p:nvSpPr>
        <p:spPr>
          <a:xfrm>
            <a:off x="7601266" y="1072479"/>
            <a:ext cx="4251558" cy="4770537"/>
          </a:xfrm>
          <a:prstGeom prst="rect">
            <a:avLst/>
          </a:prstGeom>
          <a:noFill/>
        </p:spPr>
        <p:txBody>
          <a:bodyPr wrap="square">
            <a:spAutoFit/>
          </a:bodyPr>
          <a:lstStyle/>
          <a:p>
            <a:pPr>
              <a:spcBef>
                <a:spcPts val="600"/>
              </a:spcBef>
              <a:spcAft>
                <a:spcPts val="600"/>
              </a:spcAft>
            </a:pPr>
            <a:r>
              <a:rPr lang="en-US" b="1" u="sng" dirty="0"/>
              <a:t>Key</a:t>
            </a:r>
            <a:r>
              <a:rPr lang="en-US" dirty="0"/>
              <a:t>: </a:t>
            </a:r>
          </a:p>
          <a:p>
            <a:pPr>
              <a:spcBef>
                <a:spcPts val="600"/>
              </a:spcBef>
              <a:spcAft>
                <a:spcPts val="600"/>
              </a:spcAft>
            </a:pPr>
            <a:r>
              <a:rPr lang="en-US" dirty="0">
                <a:solidFill>
                  <a:srgbClr val="038940"/>
                </a:solidFill>
              </a:rPr>
              <a:t>Green</a:t>
            </a:r>
            <a:r>
              <a:rPr lang="en-US" dirty="0"/>
              <a:t> = Subledgers - Accounts Payable, Fixed Assets, Inventory, and Accounts Receivable </a:t>
            </a:r>
          </a:p>
          <a:p>
            <a:pPr>
              <a:spcBef>
                <a:spcPts val="600"/>
              </a:spcBef>
              <a:spcAft>
                <a:spcPts val="600"/>
              </a:spcAft>
            </a:pPr>
            <a:r>
              <a:rPr lang="en-US" dirty="0">
                <a:solidFill>
                  <a:srgbClr val="0976AE"/>
                </a:solidFill>
              </a:rPr>
              <a:t>Light Blue </a:t>
            </a:r>
            <a:r>
              <a:rPr lang="en-US" dirty="0"/>
              <a:t>= General Ledger and Cash Management </a:t>
            </a:r>
          </a:p>
          <a:p>
            <a:pPr>
              <a:spcBef>
                <a:spcPts val="600"/>
              </a:spcBef>
              <a:spcAft>
                <a:spcPts val="600"/>
              </a:spcAft>
            </a:pPr>
            <a:r>
              <a:rPr lang="en-US" dirty="0">
                <a:solidFill>
                  <a:srgbClr val="022B3F"/>
                </a:solidFill>
              </a:rPr>
              <a:t>Dark Blue </a:t>
            </a:r>
            <a:r>
              <a:rPr lang="en-US" dirty="0"/>
              <a:t>= Fixed Assets</a:t>
            </a:r>
          </a:p>
          <a:p>
            <a:pPr>
              <a:spcBef>
                <a:spcPts val="600"/>
              </a:spcBef>
              <a:spcAft>
                <a:spcPts val="600"/>
              </a:spcAft>
            </a:pPr>
            <a:r>
              <a:rPr lang="en-US" dirty="0">
                <a:solidFill>
                  <a:srgbClr val="7030A0"/>
                </a:solidFill>
              </a:rPr>
              <a:t>Purple</a:t>
            </a:r>
            <a:r>
              <a:rPr lang="en-US" dirty="0"/>
              <a:t> = NCFS Insights and Information Sessions </a:t>
            </a:r>
          </a:p>
          <a:p>
            <a:pPr>
              <a:spcBef>
                <a:spcPts val="600"/>
              </a:spcBef>
              <a:spcAft>
                <a:spcPts val="600"/>
              </a:spcAft>
            </a:pPr>
            <a:r>
              <a:rPr lang="en-US" dirty="0">
                <a:solidFill>
                  <a:srgbClr val="C00000"/>
                </a:solidFill>
              </a:rPr>
              <a:t>Red</a:t>
            </a:r>
            <a:r>
              <a:rPr lang="en-US" dirty="0"/>
              <a:t> = State Holiday</a:t>
            </a:r>
          </a:p>
          <a:p>
            <a:pPr>
              <a:spcBef>
                <a:spcPts val="600"/>
              </a:spcBef>
              <a:spcAft>
                <a:spcPts val="600"/>
              </a:spcAft>
            </a:pPr>
            <a:r>
              <a:rPr lang="en-US" dirty="0">
                <a:solidFill>
                  <a:srgbClr val="7C5546"/>
                </a:solidFill>
              </a:rPr>
              <a:t>Brown</a:t>
            </a:r>
            <a:r>
              <a:rPr lang="en-US" dirty="0"/>
              <a:t> = 2026 ACFR</a:t>
            </a:r>
            <a:endParaRPr lang="en-US" dirty="0">
              <a:hlinkClick r:id="rId3"/>
            </a:endParaRPr>
          </a:p>
          <a:p>
            <a:pPr>
              <a:spcBef>
                <a:spcPts val="600"/>
              </a:spcBef>
              <a:spcAft>
                <a:spcPts val="600"/>
              </a:spcAft>
            </a:pPr>
            <a:r>
              <a:rPr lang="en-US" dirty="0">
                <a:hlinkClick r:id="rId3"/>
              </a:rPr>
              <a:t>Calendars</a:t>
            </a:r>
            <a:r>
              <a:rPr lang="en-US" dirty="0"/>
              <a:t> can be viewed as a monthly, weekly, or list view.</a:t>
            </a:r>
          </a:p>
        </p:txBody>
      </p:sp>
      <p:sp>
        <p:nvSpPr>
          <p:cNvPr id="3" name="Slide Number Placeholder 2">
            <a:extLst>
              <a:ext uri="{FF2B5EF4-FFF2-40B4-BE49-F238E27FC236}">
                <a16:creationId xmlns:a16="http://schemas.microsoft.com/office/drawing/2014/main" id="{873FCBEE-AD8E-4532-FF2A-727B51F1EC01}"/>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32</a:t>
            </a:fld>
            <a:endParaRPr lang="en-US"/>
          </a:p>
        </p:txBody>
      </p:sp>
      <p:cxnSp>
        <p:nvCxnSpPr>
          <p:cNvPr id="5" name="Straight Connector 4">
            <a:extLst>
              <a:ext uri="{FF2B5EF4-FFF2-40B4-BE49-F238E27FC236}">
                <a16:creationId xmlns:a16="http://schemas.microsoft.com/office/drawing/2014/main" id="{59281151-CD76-6A09-BB84-0173B8E8BE1F}"/>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spTree>
    <p:extLst>
      <p:ext uri="{BB962C8B-B14F-4D97-AF65-F5344CB8AC3E}">
        <p14:creationId xmlns:p14="http://schemas.microsoft.com/office/powerpoint/2010/main" val="385844006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83B9BE-F07D-52BA-FEA2-1DECF83F75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CCC18C4-2EA0-A234-6DDD-0255395D2D43}"/>
              </a:ext>
            </a:extLst>
          </p:cNvPr>
          <p:cNvSpPr>
            <a:spLocks noGrp="1"/>
          </p:cNvSpPr>
          <p:nvPr>
            <p:ph type="title"/>
          </p:nvPr>
        </p:nvSpPr>
        <p:spPr>
          <a:xfrm>
            <a:off x="514351" y="198784"/>
            <a:ext cx="11110722" cy="914400"/>
          </a:xfrm>
        </p:spPr>
        <p:txBody>
          <a:bodyPr>
            <a:normAutofit/>
          </a:bodyPr>
          <a:lstStyle/>
          <a:p>
            <a:r>
              <a:rPr lang="en-US" sz="3600" dirty="0"/>
              <a:t>What’s Next </a:t>
            </a:r>
            <a:endParaRPr lang="en-US" sz="2400" dirty="0"/>
          </a:p>
        </p:txBody>
      </p:sp>
      <p:sp>
        <p:nvSpPr>
          <p:cNvPr id="3" name="Slide Number Placeholder 2">
            <a:extLst>
              <a:ext uri="{FF2B5EF4-FFF2-40B4-BE49-F238E27FC236}">
                <a16:creationId xmlns:a16="http://schemas.microsoft.com/office/drawing/2014/main" id="{501F4FD6-4DB0-0961-C597-AC0B3421A634}"/>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33</a:t>
            </a:fld>
            <a:endParaRPr lang="en-US"/>
          </a:p>
        </p:txBody>
      </p:sp>
      <p:cxnSp>
        <p:nvCxnSpPr>
          <p:cNvPr id="5" name="Straight Connector 4">
            <a:extLst>
              <a:ext uri="{FF2B5EF4-FFF2-40B4-BE49-F238E27FC236}">
                <a16:creationId xmlns:a16="http://schemas.microsoft.com/office/drawing/2014/main" id="{8FD0ABBD-FF8E-04E3-B137-2EA0EAF4AFCA}"/>
              </a:ext>
              <a:ext uri="{C183D7F6-B498-43B3-948B-1728B52AA6E4}">
                <adec:decorative xmlns:adec="http://schemas.microsoft.com/office/drawing/2017/decorative" val="1"/>
              </a:ext>
            </a:extLst>
          </p:cNvPr>
          <p:cNvCxnSpPr/>
          <p:nvPr/>
        </p:nvCxnSpPr>
        <p:spPr>
          <a:xfrm>
            <a:off x="566928" y="1014984"/>
            <a:ext cx="10762488" cy="0"/>
          </a:xfrm>
          <a:prstGeom prst="line">
            <a:avLst/>
          </a:prstGeom>
        </p:spPr>
        <p:style>
          <a:lnRef idx="2">
            <a:schemeClr val="accent4"/>
          </a:lnRef>
          <a:fillRef idx="0">
            <a:schemeClr val="accent4"/>
          </a:fillRef>
          <a:effectRef idx="1">
            <a:schemeClr val="accent4"/>
          </a:effectRef>
          <a:fontRef idx="minor">
            <a:schemeClr val="tx1"/>
          </a:fontRef>
        </p:style>
      </p:cxnSp>
      <p:graphicFrame>
        <p:nvGraphicFramePr>
          <p:cNvPr id="4" name="Table 3">
            <a:extLst>
              <a:ext uri="{FF2B5EF4-FFF2-40B4-BE49-F238E27FC236}">
                <a16:creationId xmlns:a16="http://schemas.microsoft.com/office/drawing/2014/main" id="{6D90D0E7-20D3-39DB-B032-189A925BA527}"/>
              </a:ext>
            </a:extLst>
          </p:cNvPr>
          <p:cNvGraphicFramePr>
            <a:graphicFrameLocks noGrp="1"/>
          </p:cNvGraphicFramePr>
          <p:nvPr>
            <p:extLst>
              <p:ext uri="{D42A27DB-BD31-4B8C-83A1-F6EECF244321}">
                <p14:modId xmlns:p14="http://schemas.microsoft.com/office/powerpoint/2010/main" val="597509584"/>
              </p:ext>
            </p:extLst>
          </p:nvPr>
        </p:nvGraphicFramePr>
        <p:xfrm>
          <a:off x="733687" y="1113184"/>
          <a:ext cx="8781374" cy="1594040"/>
        </p:xfrm>
        <a:graphic>
          <a:graphicData uri="http://schemas.openxmlformats.org/drawingml/2006/table">
            <a:tbl>
              <a:tblPr firstRow="1" bandRow="1">
                <a:tableStyleId>{5C22544A-7EE6-4342-B048-85BDC9FD1C3A}</a:tableStyleId>
              </a:tblPr>
              <a:tblGrid>
                <a:gridCol w="3891065">
                  <a:extLst>
                    <a:ext uri="{9D8B030D-6E8A-4147-A177-3AD203B41FA5}">
                      <a16:colId xmlns:a16="http://schemas.microsoft.com/office/drawing/2014/main" val="2524912183"/>
                    </a:ext>
                  </a:extLst>
                </a:gridCol>
                <a:gridCol w="2983917">
                  <a:extLst>
                    <a:ext uri="{9D8B030D-6E8A-4147-A177-3AD203B41FA5}">
                      <a16:colId xmlns:a16="http://schemas.microsoft.com/office/drawing/2014/main" val="2721689472"/>
                    </a:ext>
                  </a:extLst>
                </a:gridCol>
                <a:gridCol w="1906392">
                  <a:extLst>
                    <a:ext uri="{9D8B030D-6E8A-4147-A177-3AD203B41FA5}">
                      <a16:colId xmlns:a16="http://schemas.microsoft.com/office/drawing/2014/main" val="2880789575"/>
                    </a:ext>
                  </a:extLst>
                </a:gridCol>
              </a:tblGrid>
              <a:tr h="398510">
                <a:tc>
                  <a:txBody>
                    <a:bodyPr/>
                    <a:lstStyle/>
                    <a:p>
                      <a:pPr marL="0" marR="0">
                        <a:lnSpc>
                          <a:spcPct val="115000"/>
                        </a:lnSpc>
                        <a:spcAft>
                          <a:spcPts val="800"/>
                        </a:spcAft>
                        <a:buNone/>
                      </a:pPr>
                      <a:r>
                        <a:rPr lang="en-US" sz="2000" kern="100" dirty="0">
                          <a:effectLst/>
                        </a:rPr>
                        <a:t>Session</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dirty="0">
                          <a:effectLst/>
                        </a:rPr>
                        <a:t>Date</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2000" kern="100" dirty="0">
                          <a:effectLst/>
                        </a:rPr>
                        <a:t>Time</a:t>
                      </a:r>
                      <a:endParaRPr lang="en-US" sz="16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2354885053"/>
                  </a:ext>
                </a:extLst>
              </a:tr>
              <a:tr h="398510">
                <a:tc>
                  <a:txBody>
                    <a:bodyPr/>
                    <a:lstStyle/>
                    <a:p>
                      <a:pPr marL="0" marR="0">
                        <a:lnSpc>
                          <a:spcPct val="115000"/>
                        </a:lnSpc>
                        <a:spcAft>
                          <a:spcPts val="800"/>
                        </a:spcAft>
                        <a:buNone/>
                      </a:pPr>
                      <a:r>
                        <a:rPr lang="en-US" sz="1800" kern="100" dirty="0">
                          <a:effectLst/>
                        </a:rPr>
                        <a:t>NCFS Insights Session</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800" kern="100" dirty="0">
                          <a:effectLst/>
                        </a:rPr>
                        <a:t>November 4, 2026</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800" kern="100" dirty="0">
                          <a:effectLst/>
                        </a:rPr>
                        <a:t>1:00 – 2:00 PM</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86837206"/>
                  </a:ext>
                </a:extLst>
              </a:tr>
              <a:tr h="398510">
                <a:tc>
                  <a:txBody>
                    <a:bodyPr/>
                    <a:lstStyle/>
                    <a:p>
                      <a:pPr marL="0" marR="0">
                        <a:lnSpc>
                          <a:spcPct val="115000"/>
                        </a:lnSpc>
                        <a:spcAft>
                          <a:spcPts val="800"/>
                        </a:spcAft>
                        <a:buNone/>
                      </a:pPr>
                      <a:r>
                        <a:rPr lang="en-US" sz="1800" kern="100" dirty="0">
                          <a:effectLst/>
                        </a:rPr>
                        <a:t>NCFS Fall Touchpoints</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800" kern="100" dirty="0">
                          <a:effectLst/>
                        </a:rPr>
                        <a:t>September – October 2026</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600" kern="100">
                          <a:effectLst/>
                        </a:rPr>
                        <a:t> </a:t>
                      </a:r>
                      <a:endParaRPr lang="en-US" sz="1200" kern="10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171799000"/>
                  </a:ext>
                </a:extLst>
              </a:tr>
              <a:tr h="398510">
                <a:tc>
                  <a:txBody>
                    <a:bodyPr/>
                    <a:lstStyle/>
                    <a:p>
                      <a:pPr marL="0" marR="0">
                        <a:lnSpc>
                          <a:spcPct val="115000"/>
                        </a:lnSpc>
                        <a:spcAft>
                          <a:spcPts val="800"/>
                        </a:spcAft>
                        <a:buNone/>
                      </a:pPr>
                      <a:r>
                        <a:rPr lang="en-US" sz="1800" kern="100" dirty="0">
                          <a:effectLst/>
                        </a:rPr>
                        <a:t>2026 OSC Financial Conference</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800" kern="100" dirty="0">
                          <a:effectLst/>
                        </a:rPr>
                        <a:t>December 2026 </a:t>
                      </a:r>
                      <a:endParaRPr lang="en-US" sz="14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tc>
                  <a:txBody>
                    <a:bodyPr/>
                    <a:lstStyle/>
                    <a:p>
                      <a:pPr marL="0" marR="0">
                        <a:lnSpc>
                          <a:spcPct val="115000"/>
                        </a:lnSpc>
                        <a:spcAft>
                          <a:spcPts val="800"/>
                        </a:spcAft>
                        <a:buNone/>
                      </a:pPr>
                      <a:r>
                        <a:rPr lang="en-US" sz="1600" kern="100" dirty="0">
                          <a:effectLst/>
                        </a:rPr>
                        <a:t> </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670048643"/>
                  </a:ext>
                </a:extLst>
              </a:tr>
            </a:tbl>
          </a:graphicData>
        </a:graphic>
      </p:graphicFrame>
      <p:sp>
        <p:nvSpPr>
          <p:cNvPr id="8" name="TextBox 7">
            <a:extLst>
              <a:ext uri="{FF2B5EF4-FFF2-40B4-BE49-F238E27FC236}">
                <a16:creationId xmlns:a16="http://schemas.microsoft.com/office/drawing/2014/main" id="{7D9E1043-7E20-3EAA-C962-8FD7A63CB1AA}"/>
              </a:ext>
            </a:extLst>
          </p:cNvPr>
          <p:cNvSpPr txBox="1"/>
          <p:nvPr/>
        </p:nvSpPr>
        <p:spPr>
          <a:xfrm>
            <a:off x="733687" y="2707222"/>
            <a:ext cx="6094476" cy="3785652"/>
          </a:xfrm>
          <a:prstGeom prst="rect">
            <a:avLst/>
          </a:prstGeom>
          <a:noFill/>
        </p:spPr>
        <p:txBody>
          <a:bodyPr wrap="square">
            <a:spAutoFit/>
          </a:bodyPr>
          <a:lstStyle/>
          <a:p>
            <a:r>
              <a:rPr lang="en-US" sz="2000" b="1" dirty="0"/>
              <a:t>Reference Links</a:t>
            </a:r>
            <a:endParaRPr lang="en-US" sz="2000" b="1" dirty="0">
              <a:hlinkClick r:id="rId2">
                <a:extLst>
                  <a:ext uri="{A12FA001-AC4F-418D-AE19-62706E023703}">
                    <ahyp:hlinkClr xmlns:ahyp="http://schemas.microsoft.com/office/drawing/2018/hyperlinkcolor" val="tx"/>
                  </a:ext>
                </a:extLst>
              </a:hlinkClick>
            </a:endParaRPr>
          </a:p>
          <a:p>
            <a:r>
              <a:rPr lang="en-US" sz="2000" u="sng" dirty="0">
                <a:hlinkClick r:id="rId2">
                  <a:extLst>
                    <a:ext uri="{A12FA001-AC4F-418D-AE19-62706E023703}">
                      <ahyp:hlinkClr xmlns:ahyp="http://schemas.microsoft.com/office/drawing/2018/hyperlinkcolor" val="tx"/>
                    </a:ext>
                  </a:extLst>
                </a:hlinkClick>
              </a:rPr>
              <a:t>BRIDGE Updates</a:t>
            </a:r>
            <a:br>
              <a:rPr lang="en-US" sz="2000" u="sng" dirty="0"/>
            </a:br>
            <a:r>
              <a:rPr lang="en-US" sz="2000" u="sng" dirty="0">
                <a:hlinkClick r:id="rId3">
                  <a:extLst>
                    <a:ext uri="{A12FA001-AC4F-418D-AE19-62706E023703}">
                      <ahyp:hlinkClr xmlns:ahyp="http://schemas.microsoft.com/office/drawing/2018/hyperlinkcolor" val="tx"/>
                    </a:ext>
                  </a:extLst>
                </a:hlinkClick>
              </a:rPr>
              <a:t>BRIDGE Webpage</a:t>
            </a:r>
            <a:endParaRPr lang="en-US" sz="2000" u="sng" dirty="0"/>
          </a:p>
          <a:p>
            <a:r>
              <a:rPr lang="en-US" sz="2000" u="sng" dirty="0">
                <a:hlinkClick r:id="rId4">
                  <a:extLst>
                    <a:ext uri="{A12FA001-AC4F-418D-AE19-62706E023703}">
                      <ahyp:hlinkClr xmlns:ahyp="http://schemas.microsoft.com/office/drawing/2018/hyperlinkcolor" val="tx"/>
                    </a:ext>
                  </a:extLst>
                </a:hlinkClick>
              </a:rPr>
              <a:t>1099 Information</a:t>
            </a:r>
            <a:endParaRPr lang="en-US" sz="2000" dirty="0"/>
          </a:p>
          <a:p>
            <a:r>
              <a:rPr lang="en-US" sz="2000" u="sng" dirty="0">
                <a:hlinkClick r:id="rId5">
                  <a:extLst>
                    <a:ext uri="{A12FA001-AC4F-418D-AE19-62706E023703}">
                      <ahyp:hlinkClr xmlns:ahyp="http://schemas.microsoft.com/office/drawing/2018/hyperlinkcolor" val="tx"/>
                    </a:ext>
                  </a:extLst>
                </a:hlinkClick>
              </a:rPr>
              <a:t>Best Practices for Supplier Payment and Banking Information Setup &amp; Changes </a:t>
            </a:r>
            <a:endParaRPr lang="en-US" sz="2000" dirty="0"/>
          </a:p>
          <a:p>
            <a:r>
              <a:rPr lang="en-US" sz="2000" u="sng" dirty="0">
                <a:hlinkClick r:id="rId6">
                  <a:extLst>
                    <a:ext uri="{A12FA001-AC4F-418D-AE19-62706E023703}">
                      <ahyp:hlinkClr xmlns:ahyp="http://schemas.microsoft.com/office/drawing/2018/hyperlinkcolor" val="tx"/>
                    </a:ext>
                  </a:extLst>
                </a:hlinkClick>
              </a:rPr>
              <a:t>Change Request</a:t>
            </a:r>
            <a:endParaRPr lang="en-US" sz="2000" dirty="0"/>
          </a:p>
          <a:p>
            <a:r>
              <a:rPr lang="en-US" sz="2000" u="sng" dirty="0">
                <a:hlinkClick r:id="rId5">
                  <a:extLst>
                    <a:ext uri="{A12FA001-AC4F-418D-AE19-62706E023703}">
                      <ahyp:hlinkClr xmlns:ahyp="http://schemas.microsoft.com/office/drawing/2018/hyperlinkcolor" val="tx"/>
                    </a:ext>
                  </a:extLst>
                </a:hlinkClick>
              </a:rPr>
              <a:t>Electronic Payment Resources </a:t>
            </a:r>
            <a:endParaRPr lang="en-US" sz="2000" dirty="0"/>
          </a:p>
          <a:p>
            <a:r>
              <a:rPr lang="en-US" sz="2000" u="sng" dirty="0">
                <a:hlinkClick r:id="rId7">
                  <a:extLst>
                    <a:ext uri="{A12FA001-AC4F-418D-AE19-62706E023703}">
                      <ahyp:hlinkClr xmlns:ahyp="http://schemas.microsoft.com/office/drawing/2018/hyperlinkcolor" val="tx"/>
                    </a:ext>
                  </a:extLst>
                </a:hlinkClick>
              </a:rPr>
              <a:t>NCFS.CCB.Support@ncosc.gov</a:t>
            </a:r>
            <a:r>
              <a:rPr lang="en-US" sz="2000" u="sng" dirty="0"/>
              <a:t> </a:t>
            </a:r>
            <a:endParaRPr lang="en-US" sz="2000" dirty="0"/>
          </a:p>
          <a:p>
            <a:r>
              <a:rPr lang="en-US" sz="2000" u="sng" dirty="0">
                <a:hlinkClick r:id="rId8">
                  <a:extLst>
                    <a:ext uri="{A12FA001-AC4F-418D-AE19-62706E023703}">
                      <ahyp:hlinkClr xmlns:ahyp="http://schemas.microsoft.com/office/drawing/2018/hyperlinkcolor" val="tx"/>
                    </a:ext>
                  </a:extLst>
                </a:hlinkClick>
              </a:rPr>
              <a:t>NCFS Escheatment Process</a:t>
            </a:r>
            <a:endParaRPr lang="en-US" sz="2000" dirty="0"/>
          </a:p>
          <a:p>
            <a:r>
              <a:rPr lang="en-US" sz="2000" u="sng" dirty="0">
                <a:hlinkClick r:id="rId9">
                  <a:extLst>
                    <a:ext uri="{A12FA001-AC4F-418D-AE19-62706E023703}">
                      <ahyp:hlinkClr xmlns:ahyp="http://schemas.microsoft.com/office/drawing/2018/hyperlinkcolor" val="tx"/>
                    </a:ext>
                  </a:extLst>
                </a:hlinkClick>
              </a:rPr>
              <a:t>NCFS Newsletter</a:t>
            </a:r>
            <a:endParaRPr lang="en-US" sz="2000" dirty="0"/>
          </a:p>
          <a:p>
            <a:r>
              <a:rPr lang="en-US" sz="2000" u="sng" dirty="0">
                <a:hlinkClick r:id="rId10">
                  <a:extLst>
                    <a:ext uri="{A12FA001-AC4F-418D-AE19-62706E023703}">
                      <ahyp:hlinkClr xmlns:ahyp="http://schemas.microsoft.com/office/drawing/2018/hyperlinkcolor" val="tx"/>
                    </a:ext>
                  </a:extLst>
                </a:hlinkClick>
              </a:rPr>
              <a:t>Responding to Suspected Supplier Payment Fraud </a:t>
            </a:r>
            <a:endParaRPr lang="en-US" sz="2000" dirty="0"/>
          </a:p>
        </p:txBody>
      </p:sp>
    </p:spTree>
    <p:extLst>
      <p:ext uri="{BB962C8B-B14F-4D97-AF65-F5344CB8AC3E}">
        <p14:creationId xmlns:p14="http://schemas.microsoft.com/office/powerpoint/2010/main" val="424415055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86C1B6D-56FF-0943-C72E-B1FEBEBF6387}"/>
              </a:ext>
            </a:extLst>
          </p:cNvPr>
          <p:cNvSpPr>
            <a:spLocks noGrp="1"/>
          </p:cNvSpPr>
          <p:nvPr>
            <p:ph type="title"/>
          </p:nvPr>
        </p:nvSpPr>
        <p:spPr>
          <a:xfrm>
            <a:off x="0" y="-1398715"/>
            <a:ext cx="10515600" cy="1325563"/>
          </a:xfrm>
        </p:spPr>
        <p:txBody>
          <a:bodyPr vert="horz" lIns="91440" tIns="45720" rIns="91440" bIns="45720" rtlCol="0" anchor="b">
            <a:normAutofit/>
          </a:bodyPr>
          <a:lstStyle/>
          <a:p>
            <a:r>
              <a:rPr lang="en-US"/>
              <a:t>Thank you</a:t>
            </a:r>
          </a:p>
        </p:txBody>
      </p:sp>
      <p:sp>
        <p:nvSpPr>
          <p:cNvPr id="2" name="Content Placeholder 1">
            <a:extLst>
              <a:ext uri="{FF2B5EF4-FFF2-40B4-BE49-F238E27FC236}">
                <a16:creationId xmlns:a16="http://schemas.microsoft.com/office/drawing/2014/main" id="{838CDCE0-1EC8-B6AD-0039-0709F9FFB5CE}"/>
              </a:ext>
            </a:extLst>
          </p:cNvPr>
          <p:cNvSpPr>
            <a:spLocks noGrp="1"/>
          </p:cNvSpPr>
          <p:nvPr>
            <p:ph sz="quarter" idx="13"/>
          </p:nvPr>
        </p:nvSpPr>
        <p:spPr/>
        <p:txBody>
          <a:bodyPr anchor="ctr"/>
          <a:lstStyle/>
          <a:p>
            <a:pPr algn="ctr"/>
            <a:r>
              <a:rPr kumimoji="0" lang="en-US" sz="36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t>Thank you!</a:t>
            </a:r>
            <a:br>
              <a:rPr kumimoji="0" lang="en-US" sz="28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br>
            <a:br>
              <a:rPr kumimoji="0" lang="en-US" sz="28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br>
            <a:r>
              <a:rPr kumimoji="0" lang="en-US" sz="28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rPr>
              <a:t>For questions or assistance, contact </a:t>
            </a:r>
            <a:r>
              <a:rPr kumimoji="0" lang="en-US" sz="2800" b="1" i="0" u="none" strike="noStrike" kern="1200" cap="none" spc="0" normalizeH="0" baseline="0" noProof="0" dirty="0">
                <a:ln>
                  <a:noFill/>
                </a:ln>
                <a:solidFill>
                  <a:srgbClr val="161748">
                    <a:lumMod val="95000"/>
                    <a:lumOff val="5000"/>
                  </a:srgbClr>
                </a:solidFill>
                <a:effectLst/>
                <a:uLnTx/>
                <a:uFillTx/>
                <a:latin typeface="Aptos Display" panose="02110004020202020204"/>
                <a:ea typeface="+mj-ea"/>
                <a:cs typeface="+mj-cs"/>
                <a:hlinkClick r:id="rId3"/>
              </a:rPr>
              <a:t>ncfs@ncosc.go</a:t>
            </a:r>
            <a:r>
              <a:rPr lang="en-US" b="1" dirty="0">
                <a:solidFill>
                  <a:srgbClr val="161748">
                    <a:lumMod val="95000"/>
                    <a:lumOff val="5000"/>
                  </a:srgbClr>
                </a:solidFill>
                <a:latin typeface="Aptos Display" panose="02110004020202020204"/>
                <a:ea typeface="+mj-ea"/>
                <a:cs typeface="+mj-cs"/>
                <a:hlinkClick r:id="rId3"/>
              </a:rPr>
              <a:t>v</a:t>
            </a:r>
            <a:r>
              <a:rPr lang="en-US" b="1" dirty="0">
                <a:solidFill>
                  <a:srgbClr val="161748">
                    <a:lumMod val="95000"/>
                    <a:lumOff val="5000"/>
                  </a:srgbClr>
                </a:solidFill>
                <a:latin typeface="Aptos Display" panose="02110004020202020204"/>
                <a:ea typeface="+mj-ea"/>
                <a:cs typeface="+mj-cs"/>
              </a:rPr>
              <a:t>.</a:t>
            </a:r>
          </a:p>
          <a:p>
            <a:pPr algn="ctr"/>
            <a:endParaRPr lang="en-US" dirty="0"/>
          </a:p>
        </p:txBody>
      </p:sp>
      <p:cxnSp>
        <p:nvCxnSpPr>
          <p:cNvPr id="3" name="Straight Connector 2">
            <a:extLst>
              <a:ext uri="{FF2B5EF4-FFF2-40B4-BE49-F238E27FC236}">
                <a16:creationId xmlns:a16="http://schemas.microsoft.com/office/drawing/2014/main" id="{195ECB1F-AEC4-86EF-9088-D560246A97B3}"/>
              </a:ext>
              <a:ext uri="{C183D7F6-B498-43B3-948B-1728B52AA6E4}">
                <adec:decorative xmlns:adec="http://schemas.microsoft.com/office/drawing/2017/decorative" val="1"/>
              </a:ext>
            </a:extLst>
          </p:cNvPr>
          <p:cNvCxnSpPr>
            <a:cxnSpLocks/>
          </p:cNvCxnSpPr>
          <p:nvPr/>
        </p:nvCxnSpPr>
        <p:spPr>
          <a:xfrm>
            <a:off x="3352800" y="3212183"/>
            <a:ext cx="5486400"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 name="Slide Number Placeholder 7">
            <a:extLst>
              <a:ext uri="{FF2B5EF4-FFF2-40B4-BE49-F238E27FC236}">
                <a16:creationId xmlns:a16="http://schemas.microsoft.com/office/drawing/2014/main" id="{9845E214-D5E4-0F8B-B707-F345566701D8}"/>
              </a:ext>
              <a:ext uri="{C183D7F6-B498-43B3-948B-1728B52AA6E4}">
                <adec:decorative xmlns:adec="http://schemas.microsoft.com/office/drawing/2017/decorative" val="1"/>
              </a:ext>
            </a:extLst>
          </p:cNvPr>
          <p:cNvSpPr>
            <a:spLocks noGrp="1"/>
          </p:cNvSpPr>
          <p:nvPr>
            <p:ph type="sldNum" sz="quarter" idx="14"/>
          </p:nvPr>
        </p:nvSpPr>
        <p:spPr/>
        <p:txBody>
          <a:bodyPr/>
          <a:lstStyle/>
          <a:p>
            <a:pPr algn="l"/>
            <a:fld id="{3E93FFCE-3932-4DE9-B639-79A716969F42}" type="slidenum">
              <a:rPr lang="en-US" smtClean="0"/>
              <a:pPr algn="l"/>
              <a:t>34</a:t>
            </a:fld>
            <a:endParaRPr lang="en-US"/>
          </a:p>
        </p:txBody>
      </p:sp>
    </p:spTree>
    <p:custDataLst>
      <p:tags r:id="rId1"/>
    </p:custDataLst>
    <p:extLst>
      <p:ext uri="{BB962C8B-B14F-4D97-AF65-F5344CB8AC3E}">
        <p14:creationId xmlns:p14="http://schemas.microsoft.com/office/powerpoint/2010/main" val="426244405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DESIGN_ID_OFFICE THEME" val="AHThNDFv"/>
  <p:tag name="ARTICULATE_DESIGN_ID_1_OFFICE THEME" val="MRkhycLd"/>
  <p:tag name="ARTICULATE_DESIGN_ID_CUSTOM DESIGN" val="slffHVmd"/>
  <p:tag name="ARTICULATE_DESIGN_ID_OSC THEME" val="KWdaX9A2"/>
  <p:tag name="ARTICULATE_SLIDE_THUMBNAIL_REFRESH" val="1"/>
  <p:tag name="ARTICULATE_PROJECT_OPEN" val="0"/>
  <p:tag name="ARTICULATE_SLIDE_COUNT" val="22"/>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SC Theme">
  <a:themeElements>
    <a:clrScheme name="New OSC Palette">
      <a:dk1>
        <a:srgbClr val="002868"/>
      </a:dk1>
      <a:lt1>
        <a:sysClr val="window" lastClr="FFFFFF"/>
      </a:lt1>
      <a:dk2>
        <a:srgbClr val="265B5F"/>
      </a:dk2>
      <a:lt2>
        <a:srgbClr val="DADAF1"/>
      </a:lt2>
      <a:accent1>
        <a:srgbClr val="2E328B"/>
      </a:accent1>
      <a:accent2>
        <a:srgbClr val="FAEE9D"/>
      </a:accent2>
      <a:accent3>
        <a:srgbClr val="2E328B"/>
      </a:accent3>
      <a:accent4>
        <a:srgbClr val="BF0A30"/>
      </a:accent4>
      <a:accent5>
        <a:srgbClr val="3C807D"/>
      </a:accent5>
      <a:accent6>
        <a:srgbClr val="002868"/>
      </a:accent6>
      <a:hlink>
        <a:srgbClr val="2277CC"/>
      </a:hlink>
      <a:folHlink>
        <a:srgbClr val="5577AA"/>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NCFS PowerPoint Template - 2026.potx  -  Read-Only" id="{019EFA48-258B-456D-A093-745D5ED2F1E9}" vid="{19FFE6AC-0F9C-434F-BA70-AA39FDB2F7F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31553DD6B7DBA43B25B41FC7D9EFC17" ma:contentTypeVersion="20" ma:contentTypeDescription="Create a new document." ma:contentTypeScope="" ma:versionID="25e219c1d22c5e3e00c31c1f94007f51">
  <xsd:schema xmlns:xsd="http://www.w3.org/2001/XMLSchema" xmlns:xs="http://www.w3.org/2001/XMLSchema" xmlns:p="http://schemas.microsoft.com/office/2006/metadata/properties" xmlns:ns2="3123569f-bf77-4831-ad13-9ec49bb44483" xmlns:ns3="3684ed82-2840-4b1a-9227-992a270a08a4" targetNamespace="http://schemas.microsoft.com/office/2006/metadata/properties" ma:root="true" ma:fieldsID="ab8f58a341c9f55bd9a2843b3b9b63be" ns2:_="" ns3:_="">
    <xsd:import namespace="3123569f-bf77-4831-ad13-9ec49bb44483"/>
    <xsd:import namespace="3684ed82-2840-4b1a-9227-992a270a08a4"/>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SearchProperties" minOccurs="0"/>
                <xsd:element ref="ns3:MediaServiceObjectDetectorVersions" minOccurs="0"/>
                <xsd:element ref="ns3:lcf76f155ced4ddcb4097134ff3c332f" minOccurs="0"/>
                <xsd:element ref="ns2:TaxCatchAll" minOccurs="0"/>
                <xsd:element ref="ns3:MediaServiceDateTaken" minOccurs="0"/>
                <xsd:element ref="ns3:MediaServiceOCR" minOccurs="0"/>
                <xsd:element ref="ns3:MediaServiceGenerationTime" minOccurs="0"/>
                <xsd:element ref="ns3:MediaServiceEventHashCode" minOccurs="0"/>
                <xsd:element ref="ns3:Notes" minOccurs="0"/>
                <xsd:element ref="ns3:MediaLengthInSeconds" minOccurs="0"/>
                <xsd:element ref="ns3:MediaServiceBillingMetadata"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123569f-bf77-4831-ad13-9ec49bb44483" elementFormDefault="qualified">
    <xsd:import namespace="http://schemas.microsoft.com/office/2006/documentManagement/types"/>
    <xsd:import namespace="http://schemas.microsoft.com/office/infopath/2007/PartnerControls"/>
    <xsd:element name="SharedWithUsers" ma:index="8" nillable="true" ma:displayName="Shared With" ma:SearchPeopleOnly="false" ma:SharePointGroup="0" ma:internalName="SharedWithUsers" ma:readOnly="true" ma:showField="ImnNam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1da77be2-dc9f-42fe-9171-eca68ea2d994}" ma:internalName="TaxCatchAll" ma:showField="CatchAllData" ma:web="3123569f-bf77-4831-ad13-9ec49bb4448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3684ed82-2840-4b1a-9227-992a270a08a4"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SearchProperties" ma:index="12" nillable="true" ma:displayName="MediaServiceSearchProperties" ma:hidden="true" ma:internalName="MediaServiceSearchProperties" ma:readOnly="true">
      <xsd:simpleType>
        <xsd:restriction base="dms:Note"/>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d73cfa9a-e889-43e5-9e7e-099e1654cb8f"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dexed="true" ma:internalName="MediaServiceDateTaken"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Notes" ma:index="21" nillable="true" ma:displayName="Notes" ma:format="Dropdown" ma:internalName="Notes">
      <xsd:simpleType>
        <xsd:restriction base="dms:Note">
          <xsd:maxLength value="255"/>
        </xsd:restriction>
      </xsd:simpleType>
    </xsd:element>
    <xsd:element name="MediaLengthInSeconds" ma:index="22" nillable="true" ma:displayName="MediaLengthInSeconds" ma:hidden="true" ma:internalName="MediaLengthInSeconds" ma:readOnly="true">
      <xsd:simpleType>
        <xsd:restriction base="dms:Unknown"/>
      </xsd:simpleType>
    </xsd:element>
    <xsd:element name="MediaServiceBillingMetadata" ma:index="23" nillable="true" ma:displayName="MediaServiceBillingMetadata" ma:hidden="true" ma:internalName="MediaServiceBillingMetadata" ma:readOnly="true">
      <xsd:simpleType>
        <xsd:restriction base="dms:Note"/>
      </xsd:simpleType>
    </xsd:element>
    <xsd:element name="MediaServiceLocation" ma:index="24" nillable="true" ma:displayName="Location" ma:description="" ma:indexed="true"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5"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Notes xmlns="3684ed82-2840-4b1a-9227-992a270a08a4" xsi:nil="true"/>
    <lcf76f155ced4ddcb4097134ff3c332f xmlns="3684ed82-2840-4b1a-9227-992a270a08a4">
      <Terms xmlns="http://schemas.microsoft.com/office/infopath/2007/PartnerControls"/>
    </lcf76f155ced4ddcb4097134ff3c332f>
    <TaxCatchAll xmlns="3123569f-bf77-4831-ad13-9ec49bb4448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D07E2B0-D798-4C2A-8329-11F2B8FD22A2}">
  <ds:schemaRefs>
    <ds:schemaRef ds:uri="3123569f-bf77-4831-ad13-9ec49bb44483"/>
    <ds:schemaRef ds:uri="3684ed82-2840-4b1a-9227-992a270a08a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0/xmlns/"/>
    <ds:schemaRef ds:uri="http://www.w3.org/2001/XMLSchema"/>
  </ds:schemaRefs>
</ds:datastoreItem>
</file>

<file path=customXml/itemProps2.xml><?xml version="1.0" encoding="utf-8"?>
<ds:datastoreItem xmlns:ds="http://schemas.openxmlformats.org/officeDocument/2006/customXml" ds:itemID="{3F6991D4-2143-4ECB-8B87-B95158D9CA25}">
  <ds:schemaRefs>
    <ds:schemaRef ds:uri="http://schemas.microsoft.com/office/2006/documentManagement/types"/>
    <ds:schemaRef ds:uri="3123569f-bf77-4831-ad13-9ec49bb44483"/>
    <ds:schemaRef ds:uri="http://purl.org/dc/dcmitype/"/>
    <ds:schemaRef ds:uri="http://schemas.microsoft.com/office/infopath/2007/PartnerControls"/>
    <ds:schemaRef ds:uri="http://purl.org/dc/elements/1.1/"/>
    <ds:schemaRef ds:uri="http://schemas.openxmlformats.org/package/2006/metadata/core-properties"/>
    <ds:schemaRef ds:uri="http://www.w3.org/XML/1998/namespace"/>
    <ds:schemaRef ds:uri="3684ed82-2840-4b1a-9227-992a270a08a4"/>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DC2ED282-218F-4A76-8AB0-6D3D97F06C7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NCFS Insights Template - 2026</Template>
  <TotalTime>1300</TotalTime>
  <Words>2332</Words>
  <Application>Microsoft Office PowerPoint</Application>
  <PresentationFormat>Widescreen</PresentationFormat>
  <Paragraphs>307</Paragraphs>
  <Slides>34</Slides>
  <Notes>12</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34</vt:i4>
      </vt:variant>
    </vt:vector>
  </HeadingPairs>
  <TitlesOfParts>
    <vt:vector size="40" baseType="lpstr">
      <vt:lpstr>Aptos</vt:lpstr>
      <vt:lpstr>Aptos Display</vt:lpstr>
      <vt:lpstr>Arial</vt:lpstr>
      <vt:lpstr>Calibri</vt:lpstr>
      <vt:lpstr>system-ui</vt:lpstr>
      <vt:lpstr>OSC Theme</vt:lpstr>
      <vt:lpstr>NCFS Insights</vt:lpstr>
      <vt:lpstr>Welcome and Agenda</vt:lpstr>
      <vt:lpstr>Presenters</vt:lpstr>
      <vt:lpstr>Polling Question</vt:lpstr>
      <vt:lpstr>Presenter Spotlight</vt:lpstr>
      <vt:lpstr>ACFR Update – FY 2026</vt:lpstr>
      <vt:lpstr>ACFR Update – FY2027</vt:lpstr>
      <vt:lpstr>Presenter Spotlight 2</vt:lpstr>
      <vt:lpstr>NC Agency Budget to Actuals GASB Code Report (RPTRTR191)</vt:lpstr>
      <vt:lpstr>NC Agency Budget to Actuals GASB Code Report (RPTRTR191)-Example General Fund</vt:lpstr>
      <vt:lpstr>NC Agency Budget to Actuals GASB Code Report (RPTRTR191)-Example Special Revenue</vt:lpstr>
      <vt:lpstr>Presenter Spotlight 3</vt:lpstr>
      <vt:lpstr>Escheat Reminder</vt:lpstr>
      <vt:lpstr>1099 Reminder</vt:lpstr>
      <vt:lpstr>Presenter Spotlight 4</vt:lpstr>
      <vt:lpstr>ePay and Fraud Prevention Updates</vt:lpstr>
      <vt:lpstr>ePay and Fraud Prevention Updates (continued)</vt:lpstr>
      <vt:lpstr>Supplier Registration Reminders</vt:lpstr>
      <vt:lpstr>Presenter Spotlight 5</vt:lpstr>
      <vt:lpstr>OSBM BRIDGE Project – Go Live Update</vt:lpstr>
      <vt:lpstr>OSBM BRIDGE Project</vt:lpstr>
      <vt:lpstr>OSBM BRIDGE Project – Security Update</vt:lpstr>
      <vt:lpstr>Presenter Spotlight 6</vt:lpstr>
      <vt:lpstr>Training</vt:lpstr>
      <vt:lpstr>Presenter Spotlight 7</vt:lpstr>
      <vt:lpstr>Fall Engagement Touchpoints</vt:lpstr>
      <vt:lpstr>NCFS Change Request Intake Form</vt:lpstr>
      <vt:lpstr>NCFS Change Request Status</vt:lpstr>
      <vt:lpstr>NCFS Fall 2026 Newsletter </vt:lpstr>
      <vt:lpstr>NCFS Insights Attendance</vt:lpstr>
      <vt:lpstr>October 2026 Functional Calendar</vt:lpstr>
      <vt:lpstr>November 2026 Functional Calendar</vt:lpstr>
      <vt:lpstr>What’s Next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NCFS Insights</dc:title>
  <dc:creator>Jan Prevo</dc:creator>
  <cp:lastModifiedBy>April Durrence</cp:lastModifiedBy>
  <cp:revision>1</cp:revision>
  <dcterms:created xsi:type="dcterms:W3CDTF">2026-06-22T15:16:04Z</dcterms:created>
  <dcterms:modified xsi:type="dcterms:W3CDTF">2026-10-19T21:52:28Z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F6EFC013-F68A-4F9A-A672-B492AD419549</vt:lpwstr>
  </property>
  <property fmtid="{D5CDD505-2E9C-101B-9397-08002B2CF9AE}" pid="3" name="ArticulatePath">
    <vt:lpwstr>Presentation9</vt:lpwstr>
  </property>
  <property fmtid="{D5CDD505-2E9C-101B-9397-08002B2CF9AE}" pid="4" name="ContentTypeId">
    <vt:lpwstr>0x010100031553DD6B7DBA43B25B41FC7D9EFC17</vt:lpwstr>
  </property>
  <property fmtid="{D5CDD505-2E9C-101B-9397-08002B2CF9AE}" pid="5" name="MSIP_Label_defa4170-0d19-0005-0001-bc88714345d2_Enabled">
    <vt:lpwstr>true</vt:lpwstr>
  </property>
  <property fmtid="{D5CDD505-2E9C-101B-9397-08002B2CF9AE}" pid="6" name="MSIP_Label_defa4170-0d19-0005-0001-bc88714345d2_SetDate">
    <vt:lpwstr>2026-06-18T15:11:34Z</vt:lpwstr>
  </property>
  <property fmtid="{D5CDD505-2E9C-101B-9397-08002B2CF9AE}" pid="7" name="MSIP_Label_defa4170-0d19-0005-0001-bc88714345d2_Method">
    <vt:lpwstr>Privileged</vt:lpwstr>
  </property>
  <property fmtid="{D5CDD505-2E9C-101B-9397-08002B2CF9AE}" pid="8" name="MSIP_Label_defa4170-0d19-0005-0001-bc88714345d2_Name">
    <vt:lpwstr>defa4170-0d19-0005-0001-bc88714345d2</vt:lpwstr>
  </property>
  <property fmtid="{D5CDD505-2E9C-101B-9397-08002B2CF9AE}" pid="9" name="MSIP_Label_defa4170-0d19-0005-0001-bc88714345d2_SiteId">
    <vt:lpwstr>a1f43f48-54fe-433f-9378-968b45bc6665</vt:lpwstr>
  </property>
  <property fmtid="{D5CDD505-2E9C-101B-9397-08002B2CF9AE}" pid="10" name="MSIP_Label_defa4170-0d19-0005-0001-bc88714345d2_ActionId">
    <vt:lpwstr>cc76808a-f318-4a10-8dfd-73808f87c668</vt:lpwstr>
  </property>
  <property fmtid="{D5CDD505-2E9C-101B-9397-08002B2CF9AE}" pid="11" name="MSIP_Label_defa4170-0d19-0005-0001-bc88714345d2_ContentBits">
    <vt:lpwstr>0</vt:lpwstr>
  </property>
  <property fmtid="{D5CDD505-2E9C-101B-9397-08002B2CF9AE}" pid="12" name="MSIP_Label_defa4170-0d19-0005-0001-bc88714345d2_Tag">
    <vt:lpwstr>10, 0, 1, 1</vt:lpwstr>
  </property>
  <property fmtid="{D5CDD505-2E9C-101B-9397-08002B2CF9AE}" pid="13" name="MediaServiceImageTags">
    <vt:lpwstr/>
  </property>
</Properties>
</file>